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82" r:id="rId6"/>
    <p:sldId id="259" r:id="rId7"/>
    <p:sldId id="261" r:id="rId8"/>
    <p:sldId id="262" r:id="rId9"/>
    <p:sldId id="260" r:id="rId10"/>
    <p:sldId id="283" r:id="rId11"/>
    <p:sldId id="284" r:id="rId12"/>
    <p:sldId id="263" r:id="rId13"/>
    <p:sldId id="285" r:id="rId14"/>
    <p:sldId id="264" r:id="rId15"/>
    <p:sldId id="265" r:id="rId16"/>
    <p:sldId id="266" r:id="rId17"/>
    <p:sldId id="267" r:id="rId18"/>
    <p:sldId id="268" r:id="rId19"/>
    <p:sldId id="269" r:id="rId20"/>
    <p:sldId id="270" r:id="rId21"/>
    <p:sldId id="271" r:id="rId22"/>
    <p:sldId id="272" r:id="rId23"/>
    <p:sldId id="287" r:id="rId24"/>
    <p:sldId id="274" r:id="rId25"/>
    <p:sldId id="275" r:id="rId26"/>
    <p:sldId id="276" r:id="rId27"/>
    <p:sldId id="277" r:id="rId28"/>
    <p:sldId id="278" r:id="rId29"/>
    <p:sldId id="279" r:id="rId30"/>
    <p:sldId id="280" r:id="rId31"/>
    <p:sldId id="288" r:id="rId32"/>
    <p:sldId id="281" r:id="rId3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o" initials="E" lastIdx="1" clrIdx="0">
    <p:extLst>
      <p:ext uri="{19B8F6BF-5375-455C-9EA6-DF929625EA0E}">
        <p15:presenceInfo xmlns:p15="http://schemas.microsoft.com/office/powerpoint/2012/main" userId="E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5" autoAdjust="0"/>
    <p:restoredTop sz="94649" autoAdjust="0"/>
  </p:normalViewPr>
  <p:slideViewPr>
    <p:cSldViewPr snapToGrid="0" showGuides="1">
      <p:cViewPr varScale="1">
        <p:scale>
          <a:sx n="136" d="100"/>
          <a:sy n="136" d="100"/>
        </p:scale>
        <p:origin x="108" y="5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DBA505-75C1-4638-AD9E-E95AF23E2DED}"/>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EE3BCC2-DD3A-458C-8362-21F1699FD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507C23D-7930-4532-A7A6-F4E3C74762F4}"/>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314A35DD-12E4-4541-83EB-17F1D513A6FA}"/>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16DC01F2-6B66-49BC-917F-39E16983F442}"/>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36429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AFD0B9-639D-4E43-BCE8-6A7B332D321F}"/>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875FA1C-C46B-4F8D-A2CB-BF2DAF5CB22F}"/>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8FD8300-02CB-4E78-BBAF-51AC82D12B77}"/>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ED1DAA4D-59EA-4E86-96D8-F368406F9DB1}"/>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BF02B970-0822-4779-B07F-5ABACA6032C1}"/>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317411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BF0306B5-9704-4BA7-B509-1AADAAEEBE3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4DC672E-DA4D-468C-81C1-787F56F1755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B838A61-9AD0-4F9B-8F31-77D0DCAA46AE}"/>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DA294186-D181-40B4-B0C9-5493A44FEEDC}"/>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BE8041DB-617B-4E76-8004-87A5792073D6}"/>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360178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3538F5-13D1-431F-A313-CF936CD582B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0082C92-D642-4CE8-AC54-BC3BA89230F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D52F1B8-0D8B-450F-B111-093228768100}"/>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0DD29D5E-7338-4813-8DC3-6C8E4CE0E1F0}"/>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98682E58-4168-47EB-9170-652962A889E4}"/>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21392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BD9ADC-D7DF-4655-A06F-41E2D7F7DD84}"/>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B72D220-E0CC-4C8D-B16F-3BE0648B0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0355CF1-4B20-4E25-9C99-B09DA648563A}"/>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B454A66D-DC93-49F9-B86F-EAF2C150295D}"/>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58631E95-F138-4A34-985C-3E42E9773D80}"/>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23469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E87475-4B19-4871-8937-2786D0F6256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AC377BD-9232-4920-8795-533AA6170ED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D161E47-2862-4AC6-9973-605E982FA78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336CD87-660F-4074-9396-0BD1E69AAC6D}"/>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6" name="Označba mesta noge 5">
            <a:extLst>
              <a:ext uri="{FF2B5EF4-FFF2-40B4-BE49-F238E27FC236}">
                <a16:creationId xmlns:a16="http://schemas.microsoft.com/office/drawing/2014/main" id="{A674548F-D160-4690-B4C6-A63EA0B0BD9A}"/>
              </a:ext>
            </a:extLst>
          </p:cNvPr>
          <p:cNvSpPr>
            <a:spLocks noGrp="1"/>
          </p:cNvSpPr>
          <p:nvPr>
            <p:ph type="ftr" sz="quarter" idx="11"/>
          </p:nvPr>
        </p:nvSpPr>
        <p:spPr/>
        <p:txBody>
          <a:bodyPr/>
          <a:lstStyle/>
          <a:p>
            <a:endParaRPr lang="sl-SI" dirty="0"/>
          </a:p>
        </p:txBody>
      </p:sp>
      <p:sp>
        <p:nvSpPr>
          <p:cNvPr id="7" name="Označba mesta številke diapozitiva 6">
            <a:extLst>
              <a:ext uri="{FF2B5EF4-FFF2-40B4-BE49-F238E27FC236}">
                <a16:creationId xmlns:a16="http://schemas.microsoft.com/office/drawing/2014/main" id="{5C3F995F-1EFE-4FFB-9063-32CB8B7DB5F9}"/>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61732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1D6E09-1D10-40AA-B05F-5542D8C6C0A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8F6D060-BCA4-4943-A0C4-3FF25658F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18FC975-88D5-40D9-BB5D-E38A39901E2C}"/>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4A5824D-E485-4C01-B144-066BA4B13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6F33AB53-4A25-4529-A1A6-27D91D2CCD73}"/>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DAC6570C-95F6-4DBA-B40B-BE72EF4F1EA9}"/>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8" name="Označba mesta noge 7">
            <a:extLst>
              <a:ext uri="{FF2B5EF4-FFF2-40B4-BE49-F238E27FC236}">
                <a16:creationId xmlns:a16="http://schemas.microsoft.com/office/drawing/2014/main" id="{C3C05FB0-D97E-47DD-B081-870F1049D478}"/>
              </a:ext>
            </a:extLst>
          </p:cNvPr>
          <p:cNvSpPr>
            <a:spLocks noGrp="1"/>
          </p:cNvSpPr>
          <p:nvPr>
            <p:ph type="ftr" sz="quarter" idx="11"/>
          </p:nvPr>
        </p:nvSpPr>
        <p:spPr/>
        <p:txBody>
          <a:bodyPr/>
          <a:lstStyle/>
          <a:p>
            <a:endParaRPr lang="sl-SI" dirty="0"/>
          </a:p>
        </p:txBody>
      </p:sp>
      <p:sp>
        <p:nvSpPr>
          <p:cNvPr id="9" name="Označba mesta številke diapozitiva 8">
            <a:extLst>
              <a:ext uri="{FF2B5EF4-FFF2-40B4-BE49-F238E27FC236}">
                <a16:creationId xmlns:a16="http://schemas.microsoft.com/office/drawing/2014/main" id="{18A669C6-DBB4-442E-AAB2-64B085FB69DE}"/>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20299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EEABD0-40D1-4492-8CD0-B9013095855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B914710C-2264-4143-931D-0A2136D80ADB}"/>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4" name="Označba mesta noge 3">
            <a:extLst>
              <a:ext uri="{FF2B5EF4-FFF2-40B4-BE49-F238E27FC236}">
                <a16:creationId xmlns:a16="http://schemas.microsoft.com/office/drawing/2014/main" id="{E0001056-E86D-474F-8B4D-AFDB8C0BB58E}"/>
              </a:ext>
            </a:extLst>
          </p:cNvPr>
          <p:cNvSpPr>
            <a:spLocks noGrp="1"/>
          </p:cNvSpPr>
          <p:nvPr>
            <p:ph type="ftr" sz="quarter" idx="11"/>
          </p:nvPr>
        </p:nvSpPr>
        <p:spPr/>
        <p:txBody>
          <a:bodyPr/>
          <a:lstStyle/>
          <a:p>
            <a:endParaRPr lang="sl-SI" dirty="0"/>
          </a:p>
        </p:txBody>
      </p:sp>
      <p:sp>
        <p:nvSpPr>
          <p:cNvPr id="5" name="Označba mesta številke diapozitiva 4">
            <a:extLst>
              <a:ext uri="{FF2B5EF4-FFF2-40B4-BE49-F238E27FC236}">
                <a16:creationId xmlns:a16="http://schemas.microsoft.com/office/drawing/2014/main" id="{C6BDCEDE-31C1-417E-AC3B-C0B58BEBF27B}"/>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306789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FE8D60FE-64DE-4E00-989D-CCE9302263C9}"/>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3" name="Označba mesta noge 2">
            <a:extLst>
              <a:ext uri="{FF2B5EF4-FFF2-40B4-BE49-F238E27FC236}">
                <a16:creationId xmlns:a16="http://schemas.microsoft.com/office/drawing/2014/main" id="{E4A7927B-53C4-488A-AB43-33EDC44A4651}"/>
              </a:ext>
            </a:extLst>
          </p:cNvPr>
          <p:cNvSpPr>
            <a:spLocks noGrp="1"/>
          </p:cNvSpPr>
          <p:nvPr>
            <p:ph type="ftr" sz="quarter" idx="11"/>
          </p:nvPr>
        </p:nvSpPr>
        <p:spPr/>
        <p:txBody>
          <a:bodyPr/>
          <a:lstStyle/>
          <a:p>
            <a:endParaRPr lang="sl-SI" dirty="0"/>
          </a:p>
        </p:txBody>
      </p:sp>
      <p:sp>
        <p:nvSpPr>
          <p:cNvPr id="4" name="Označba mesta številke diapozitiva 3">
            <a:extLst>
              <a:ext uri="{FF2B5EF4-FFF2-40B4-BE49-F238E27FC236}">
                <a16:creationId xmlns:a16="http://schemas.microsoft.com/office/drawing/2014/main" id="{79D3D2FA-F99A-4821-8305-CDECE62F1807}"/>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36101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04D783-2FBA-4849-80F9-E5A36838580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A474F2-CD0B-4DDF-8409-DD3F1098D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C140B3DD-3A04-4D2C-AE2E-648112D4A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B7F3CFC-CAE5-49D3-8B71-28C783C4625B}"/>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6" name="Označba mesta noge 5">
            <a:extLst>
              <a:ext uri="{FF2B5EF4-FFF2-40B4-BE49-F238E27FC236}">
                <a16:creationId xmlns:a16="http://schemas.microsoft.com/office/drawing/2014/main" id="{AF01A30B-5F81-4717-A17C-197778A2E3AC}"/>
              </a:ext>
            </a:extLst>
          </p:cNvPr>
          <p:cNvSpPr>
            <a:spLocks noGrp="1"/>
          </p:cNvSpPr>
          <p:nvPr>
            <p:ph type="ftr" sz="quarter" idx="11"/>
          </p:nvPr>
        </p:nvSpPr>
        <p:spPr/>
        <p:txBody>
          <a:bodyPr/>
          <a:lstStyle/>
          <a:p>
            <a:endParaRPr lang="sl-SI" dirty="0"/>
          </a:p>
        </p:txBody>
      </p:sp>
      <p:sp>
        <p:nvSpPr>
          <p:cNvPr id="7" name="Označba mesta številke diapozitiva 6">
            <a:extLst>
              <a:ext uri="{FF2B5EF4-FFF2-40B4-BE49-F238E27FC236}">
                <a16:creationId xmlns:a16="http://schemas.microsoft.com/office/drawing/2014/main" id="{242F00E6-8337-447D-B3D5-0EEEA0296CD6}"/>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196866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2687D5-73C7-4869-916A-40B9ECAE3AC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0300702-3EBC-4781-A9C0-34FB0086F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značba mesta besedila 3">
            <a:extLst>
              <a:ext uri="{FF2B5EF4-FFF2-40B4-BE49-F238E27FC236}">
                <a16:creationId xmlns:a16="http://schemas.microsoft.com/office/drawing/2014/main" id="{5D51D0EF-5292-4EBA-888A-91E747FBB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0EDD610-FB52-42C5-8C3A-AD20FB362AB3}"/>
              </a:ext>
            </a:extLst>
          </p:cNvPr>
          <p:cNvSpPr>
            <a:spLocks noGrp="1"/>
          </p:cNvSpPr>
          <p:nvPr>
            <p:ph type="dt" sz="half" idx="10"/>
          </p:nvPr>
        </p:nvSpPr>
        <p:spPr/>
        <p:txBody>
          <a:bodyPr/>
          <a:lstStyle/>
          <a:p>
            <a:fld id="{196B4AF9-9038-4987-B207-AB795DDF8636}" type="datetimeFigureOut">
              <a:rPr lang="sl-SI" smtClean="0"/>
              <a:t>6. 03. 2022</a:t>
            </a:fld>
            <a:endParaRPr lang="sl-SI" dirty="0"/>
          </a:p>
        </p:txBody>
      </p:sp>
      <p:sp>
        <p:nvSpPr>
          <p:cNvPr id="6" name="Označba mesta noge 5">
            <a:extLst>
              <a:ext uri="{FF2B5EF4-FFF2-40B4-BE49-F238E27FC236}">
                <a16:creationId xmlns:a16="http://schemas.microsoft.com/office/drawing/2014/main" id="{5110B784-EAB1-47E2-8F6A-31FCD07F6737}"/>
              </a:ext>
            </a:extLst>
          </p:cNvPr>
          <p:cNvSpPr>
            <a:spLocks noGrp="1"/>
          </p:cNvSpPr>
          <p:nvPr>
            <p:ph type="ftr" sz="quarter" idx="11"/>
          </p:nvPr>
        </p:nvSpPr>
        <p:spPr/>
        <p:txBody>
          <a:bodyPr/>
          <a:lstStyle/>
          <a:p>
            <a:endParaRPr lang="sl-SI" dirty="0"/>
          </a:p>
        </p:txBody>
      </p:sp>
      <p:sp>
        <p:nvSpPr>
          <p:cNvPr id="7" name="Označba mesta številke diapozitiva 6">
            <a:extLst>
              <a:ext uri="{FF2B5EF4-FFF2-40B4-BE49-F238E27FC236}">
                <a16:creationId xmlns:a16="http://schemas.microsoft.com/office/drawing/2014/main" id="{953EEA30-CAA5-463F-B136-B9A5F6882C25}"/>
              </a:ext>
            </a:extLst>
          </p:cNvPr>
          <p:cNvSpPr>
            <a:spLocks noGrp="1"/>
          </p:cNvSpPr>
          <p:nvPr>
            <p:ph type="sldNum" sz="quarter" idx="12"/>
          </p:nvPr>
        </p:nvSpPr>
        <p:spPr/>
        <p:txBody>
          <a:bodyPr/>
          <a:lstStyle/>
          <a:p>
            <a:fld id="{8348E4F1-792A-48F9-8AB5-9D8C38364AB8}" type="slidenum">
              <a:rPr lang="sl-SI" smtClean="0"/>
              <a:t>‹#›</a:t>
            </a:fld>
            <a:endParaRPr lang="sl-SI" dirty="0"/>
          </a:p>
        </p:txBody>
      </p:sp>
    </p:spTree>
    <p:extLst>
      <p:ext uri="{BB962C8B-B14F-4D97-AF65-F5344CB8AC3E}">
        <p14:creationId xmlns:p14="http://schemas.microsoft.com/office/powerpoint/2010/main" val="6565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A626909A-23CA-4017-962B-CE9A0D4F9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0E989B9-5855-4651-9E07-402D5DD92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C091626-5816-4004-8A85-922AD5FCF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B4AF9-9038-4987-B207-AB795DDF8636}" type="datetimeFigureOut">
              <a:rPr lang="sl-SI" smtClean="0"/>
              <a:t>6. 03. 2022</a:t>
            </a:fld>
            <a:endParaRPr lang="sl-SI" dirty="0"/>
          </a:p>
        </p:txBody>
      </p:sp>
      <p:sp>
        <p:nvSpPr>
          <p:cNvPr id="5" name="Označba mesta noge 4">
            <a:extLst>
              <a:ext uri="{FF2B5EF4-FFF2-40B4-BE49-F238E27FC236}">
                <a16:creationId xmlns:a16="http://schemas.microsoft.com/office/drawing/2014/main" id="{496B3939-8F57-426C-A758-835919F67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Označba mesta številke diapozitiva 5">
            <a:extLst>
              <a:ext uri="{FF2B5EF4-FFF2-40B4-BE49-F238E27FC236}">
                <a16:creationId xmlns:a16="http://schemas.microsoft.com/office/drawing/2014/main" id="{AFD5B38A-E412-407D-B5F3-138761413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8E4F1-792A-48F9-8AB5-9D8C38364AB8}" type="slidenum">
              <a:rPr lang="sl-SI" smtClean="0"/>
              <a:t>‹#›</a:t>
            </a:fld>
            <a:endParaRPr lang="sl-SI" dirty="0"/>
          </a:p>
        </p:txBody>
      </p:sp>
    </p:spTree>
    <p:extLst>
      <p:ext uri="{BB962C8B-B14F-4D97-AF65-F5344CB8AC3E}">
        <p14:creationId xmlns:p14="http://schemas.microsoft.com/office/powerpoint/2010/main" val="314427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Itosu_Ten_Precepts.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Funakoshi.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E8D5BE-72D5-4B94-A5C6-E3072EBFF03A}"/>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PhD presentation</a:t>
            </a:r>
          </a:p>
        </p:txBody>
      </p:sp>
      <p:sp>
        <p:nvSpPr>
          <p:cNvPr id="3" name="Podnaslov 2">
            <a:extLst>
              <a:ext uri="{FF2B5EF4-FFF2-40B4-BE49-F238E27FC236}">
                <a16:creationId xmlns:a16="http://schemas.microsoft.com/office/drawing/2014/main" id="{4A06001A-E6C5-402F-AA31-3E9EB264E877}"/>
              </a:ext>
            </a:extLst>
          </p:cNvPr>
          <p:cNvSpPr>
            <a:spLocks noGrp="1"/>
          </p:cNvSpPr>
          <p:nvPr>
            <p:ph type="subTitle" idx="1"/>
          </p:nvPr>
        </p:nvSpPr>
        <p:spPr/>
        <p:txBody>
          <a:bodyPr/>
          <a:lstStyle/>
          <a:p>
            <a:r>
              <a:rPr lang="en-US" sz="1800" dirty="0">
                <a:effectLst/>
                <a:latin typeface="Times New Roman" panose="02020603050405020304" pitchFamily="18" charset="0"/>
                <a:ea typeface="Calibri" panose="020F0502020204030204" pitchFamily="34" charset="0"/>
              </a:rPr>
              <a:t>Cultural history of training forms (Kata) of Far Eastern self-defense martial arts</a:t>
            </a:r>
            <a:endParaRPr lang="sl-SI" sz="1800" dirty="0">
              <a:effectLst/>
              <a:latin typeface="Times New Roman" panose="02020603050405020304" pitchFamily="18" charset="0"/>
              <a:ea typeface="Calibri" panose="020F0502020204030204" pitchFamily="34" charset="0"/>
            </a:endParaRPr>
          </a:p>
          <a:p>
            <a:r>
              <a:rPr lang="sl-SI" sz="1800" dirty="0">
                <a:latin typeface="Times New Roman" panose="02020603050405020304" pitchFamily="18" charset="0"/>
              </a:rPr>
              <a:t>Edvard Šefer</a:t>
            </a:r>
            <a:endParaRPr lang="sl-SI" dirty="0"/>
          </a:p>
        </p:txBody>
      </p:sp>
    </p:spTree>
    <p:extLst>
      <p:ext uri="{BB962C8B-B14F-4D97-AF65-F5344CB8AC3E}">
        <p14:creationId xmlns:p14="http://schemas.microsoft.com/office/powerpoint/2010/main" val="133440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CC237C2-1D5A-41D1-907B-E12D52840A9B}"/>
              </a:ext>
            </a:extLst>
          </p:cNvPr>
          <p:cNvSpPr>
            <a:spLocks noGrp="1"/>
          </p:cNvSpPr>
          <p:nvPr>
            <p:ph idx="1"/>
          </p:nvPr>
        </p:nvSpPr>
        <p:spPr>
          <a:xfrm>
            <a:off x="838200" y="1360260"/>
            <a:ext cx="10515600" cy="4206972"/>
          </a:xfrm>
        </p:spPr>
        <p:txBody>
          <a:bodyPr>
            <a:normAutofit/>
          </a:bodyPr>
          <a:lstStyle/>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used qualitative method with goal to gain a human understanding of martial arts and consequently an understanding of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I must remark that I studied only pre-twentieth century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forms with no interest for modern sport versions. I started collecting data by learning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Kata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(San Chin, Taykioku, Nai Han Chi,</a:t>
            </a:r>
            <a:r>
              <a:rPr lang="sl-SI"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sl-SI" sz="2400" dirty="0" err="1">
                <a:effectLst/>
                <a:latin typeface="Times New Roman" panose="02020603050405020304" pitchFamily="18" charset="0"/>
                <a:ea typeface="Calibri" panose="020F0502020204030204" pitchFamily="34" charset="0"/>
                <a:cs typeface="Times New Roman" panose="02020603050405020304" pitchFamily="18" charset="0"/>
              </a:rPr>
              <a:t>Jion</a:t>
            </a:r>
            <a:r>
              <a:rPr lang="sl-SI"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Shimpha, Bassai, Hangetsu, Wu Shu, Chinto, Chite, Sun Su, Sei San, Seienchin, Kin Ken…) in all versions I found on </a:t>
            </a:r>
            <a:r>
              <a:rPr lang="en-US" sz="2400" dirty="0">
                <a:latin typeface="Times New Roman" panose="02020603050405020304" pitchFamily="18" charset="0"/>
                <a:ea typeface="Calibri" panose="020F0502020204030204" pitchFamily="34" charset="0"/>
                <a:cs typeface="Times New Roman" panose="02020603050405020304" pitchFamily="18" charset="0"/>
              </a:rPr>
              <a:t>YouTube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continued with the method of participant observation and collecting data by attending seminars around the world.</a:t>
            </a:r>
          </a:p>
          <a:p>
            <a:pPr marL="0" indent="0">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I even created my own Kata with the name Uke that contain basic actions that every beginner learn at first.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order to devote myself to independent comparative research on a physical level, I founded my own club in 2008, where I was able to test my own findings on my students. Based on research in 2009 I wrote the first edition of the book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In Kata is everything you need.</a:t>
            </a:r>
            <a:endParaRPr lang="en-US" sz="2400" dirty="0"/>
          </a:p>
        </p:txBody>
      </p:sp>
    </p:spTree>
    <p:extLst>
      <p:ext uri="{BB962C8B-B14F-4D97-AF65-F5344CB8AC3E}">
        <p14:creationId xmlns:p14="http://schemas.microsoft.com/office/powerpoint/2010/main" val="217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066B67B-2DBF-4B42-A6DA-B9867D3B0C93}"/>
              </a:ext>
            </a:extLst>
          </p:cNvPr>
          <p:cNvSpPr>
            <a:spLocks noGrp="1"/>
          </p:cNvSpPr>
          <p:nvPr>
            <p:ph idx="1"/>
          </p:nvPr>
        </p:nvSpPr>
        <p:spPr>
          <a:xfrm>
            <a:off x="838200" y="601417"/>
            <a:ext cx="10515600" cy="5575546"/>
          </a:xfrm>
        </p:spPr>
        <p:txBody>
          <a:bodyPr>
            <a:normAutofit lnSpcReduction="10000"/>
          </a:bodyPr>
          <a:lstStyle/>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made semiological approach to paintings, drawing and texts to enable me to understand them</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used content analysis focused on written and visual objects, and the repetitive patterns present in them, relying mainly on indirect information, as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texts, and drawings are made in a way that is incomprehensible to “ordinary” observers. By doing so, I devoted myself to conceptual analysis. I did not want to take on sport dogmatic explanations, and because no one had done this type of epistemological research yet, I had to use another knowledge. Therefore I used philosophy as the basis of my research in order to understand the spirit of the nation; history to understand the spirit of the time; kinesiology, in order to understand the motor abilities of the human body; acupressure, to understand – how to weaken or incapacitate attackers’ body and physics and mathematics, to figure out through mechanics and vector analysis how the weaker could tame the stronger. Only after applying all these knowledges I was able to undertake a detailed observation of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 own speech.</a:t>
            </a:r>
          </a:p>
        </p:txBody>
      </p:sp>
    </p:spTree>
    <p:extLst>
      <p:ext uri="{BB962C8B-B14F-4D97-AF65-F5344CB8AC3E}">
        <p14:creationId xmlns:p14="http://schemas.microsoft.com/office/powerpoint/2010/main" val="73659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172028-DA60-43FF-907E-A0370070FD88}"/>
              </a:ext>
            </a:extLst>
          </p:cNvPr>
          <p:cNvSpPr>
            <a:spLocks noGrp="1"/>
          </p:cNvSpPr>
          <p:nvPr>
            <p:ph type="title"/>
          </p:nvPr>
        </p:nvSpPr>
        <p:spPr>
          <a:xfrm>
            <a:off x="838200" y="365126"/>
            <a:ext cx="10515600" cy="655366"/>
          </a:xfrm>
        </p:spPr>
        <p:txBody>
          <a:bodyPr>
            <a:normAutofit/>
          </a:bodyPr>
          <a:lstStyle/>
          <a:p>
            <a:r>
              <a:rPr lang="en-US" sz="2400" b="1" dirty="0">
                <a:latin typeface="Times New Roman" panose="02020603050405020304" pitchFamily="18" charset="0"/>
                <a:cs typeface="Times New Roman" panose="02020603050405020304" pitchFamily="18" charset="0"/>
              </a:rPr>
              <a:t>C</a:t>
            </a:r>
            <a:r>
              <a:rPr lang="sl-SI" sz="2400" b="1" dirty="0">
                <a:latin typeface="Times New Roman" panose="02020603050405020304" pitchFamily="18" charset="0"/>
                <a:cs typeface="Times New Roman" panose="02020603050405020304" pitchFamily="18" charset="0"/>
              </a:rPr>
              <a:t>HINESE PHILOSOPHY </a:t>
            </a:r>
            <a:r>
              <a:rPr lang="en-US" sz="2400" b="1" dirty="0">
                <a:latin typeface="Times New Roman" panose="02020603050405020304" pitchFamily="18" charset="0"/>
                <a:cs typeface="Times New Roman" panose="02020603050405020304" pitchFamily="18" charset="0"/>
              </a:rPr>
              <a:t>- the first foundation for research</a:t>
            </a:r>
          </a:p>
        </p:txBody>
      </p:sp>
      <p:sp>
        <p:nvSpPr>
          <p:cNvPr id="3" name="Označba mesta vsebine 2">
            <a:extLst>
              <a:ext uri="{FF2B5EF4-FFF2-40B4-BE49-F238E27FC236}">
                <a16:creationId xmlns:a16="http://schemas.microsoft.com/office/drawing/2014/main" id="{DCBA1DC1-2464-4578-84C7-56B72E65A3C5}"/>
              </a:ext>
            </a:extLst>
          </p:cNvPr>
          <p:cNvSpPr>
            <a:spLocks noGrp="1"/>
          </p:cNvSpPr>
          <p:nvPr>
            <p:ph idx="1"/>
          </p:nvPr>
        </p:nvSpPr>
        <p:spPr>
          <a:xfrm>
            <a:off x="1065537" y="1722711"/>
            <a:ext cx="7207293" cy="3925352"/>
          </a:xfrm>
        </p:spPr>
        <p:txBody>
          <a:bodyPr>
            <a:normAutofit/>
          </a:bodyPr>
          <a:lstStyle/>
          <a:p>
            <a:pPr marL="0" indent="0">
              <a:buNone/>
            </a:pP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were created in China, therefore I looked for wise men from Chinese history – Chinese philosophers.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China, philosophy is different than western philosophy and is based on wisdom collected by wise men who spread it in the form of mysterious sentences or proverbs that transpose certain kernels of wisdom that they have found.</a:t>
            </a:r>
          </a:p>
          <a:p>
            <a:pPr marL="0" indent="0">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 will start with Lao Tzu wisdom. He was the founder of Daoism and lived about 2.500 years ago. His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most important wisdom is that the highest level of fighting is no fighting. </a:t>
            </a:r>
            <a:endParaRPr lang="en-US" sz="1400" dirty="0">
              <a:effectLst/>
              <a:latin typeface="Times New Roman" panose="02020603050405020304" pitchFamily="18" charset="0"/>
              <a:ea typeface="Times New Roman" panose="02020603050405020304" pitchFamily="18" charset="0"/>
            </a:endParaRPr>
          </a:p>
        </p:txBody>
      </p:sp>
      <p:pic>
        <p:nvPicPr>
          <p:cNvPr id="4" name="Slika 3">
            <a:extLst>
              <a:ext uri="{FF2B5EF4-FFF2-40B4-BE49-F238E27FC236}">
                <a16:creationId xmlns:a16="http://schemas.microsoft.com/office/drawing/2014/main" id="{4882BAC6-1A08-480D-A2F9-C4621E833D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7490" y="1805847"/>
            <a:ext cx="2169293" cy="3079135"/>
          </a:xfrm>
          <a:prstGeom prst="rect">
            <a:avLst/>
          </a:prstGeom>
          <a:noFill/>
          <a:ln>
            <a:noFill/>
          </a:ln>
        </p:spPr>
      </p:pic>
    </p:spTree>
    <p:extLst>
      <p:ext uri="{BB962C8B-B14F-4D97-AF65-F5344CB8AC3E}">
        <p14:creationId xmlns:p14="http://schemas.microsoft.com/office/powerpoint/2010/main" val="322791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45F59EE-9789-49F8-AD42-9FFA7753FF05}"/>
              </a:ext>
            </a:extLst>
          </p:cNvPr>
          <p:cNvSpPr>
            <a:spLocks noGrp="1"/>
          </p:cNvSpPr>
          <p:nvPr>
            <p:ph idx="1"/>
          </p:nvPr>
        </p:nvSpPr>
        <p:spPr>
          <a:xfrm>
            <a:off x="752317" y="1419458"/>
            <a:ext cx="7955996" cy="4607499"/>
          </a:xfrm>
        </p:spPr>
        <p:txBody>
          <a:bodyPr/>
          <a:lstStyle/>
          <a:p>
            <a:pPr marL="0" indent="0">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onfucius </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(551‑479 BC) </a:t>
            </a:r>
            <a:r>
              <a:rPr lang="en-US" dirty="0">
                <a:latin typeface="Times New Roman" panose="02020603050405020304" pitchFamily="18" charset="0"/>
                <a:ea typeface="SimSun" panose="02010600030101010101" pitchFamily="2" charset="-122"/>
                <a:cs typeface="Times New Roman" panose="02020603050405020304" pitchFamily="18" charset="0"/>
              </a:rPr>
              <a:t>wisdom</a:t>
            </a:r>
            <a:r>
              <a:rPr lang="sl-SI" dirty="0">
                <a:latin typeface="Times New Roman" panose="02020603050405020304" pitchFamily="18" charset="0"/>
                <a:ea typeface="SimSun" panose="02010600030101010101" pitchFamily="2" charset="-122"/>
                <a:cs typeface="Times New Roman" panose="02020603050405020304" pitchFamily="18" charset="0"/>
              </a:rPr>
              <a:t>:</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You cannot open a book without learning something</a:t>
            </a:r>
            <a:r>
              <a:rPr lang="sl-SI"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helped me not to give up my research</a:t>
            </a:r>
            <a:r>
              <a:rPr lang="sl-SI" sz="2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I found in his wisdoms for me the most important research method: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If I am walking with two other men, each of them will serve as my teacher. I will pick out the good points of the one and imitate them and the bad points of the other and correct them in myself. </a:t>
            </a:r>
          </a:p>
          <a:p>
            <a:pPr marL="0" indent="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His wisdom explained me which solution is the right one: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Life is really simple, but we insist on making it complicated. </a:t>
            </a: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sl-SI" dirty="0"/>
          </a:p>
        </p:txBody>
      </p:sp>
      <p:pic>
        <p:nvPicPr>
          <p:cNvPr id="4" name="Slika 3">
            <a:extLst>
              <a:ext uri="{FF2B5EF4-FFF2-40B4-BE49-F238E27FC236}">
                <a16:creationId xmlns:a16="http://schemas.microsoft.com/office/drawing/2014/main" id="{C0E4E314-A902-4D3D-86E5-6B79726CFB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2155" y="1545933"/>
            <a:ext cx="2244951" cy="3977285"/>
          </a:xfrm>
          <a:prstGeom prst="rect">
            <a:avLst/>
          </a:prstGeom>
          <a:noFill/>
          <a:ln>
            <a:noFill/>
          </a:ln>
        </p:spPr>
      </p:pic>
    </p:spTree>
    <p:extLst>
      <p:ext uri="{BB962C8B-B14F-4D97-AF65-F5344CB8AC3E}">
        <p14:creationId xmlns:p14="http://schemas.microsoft.com/office/powerpoint/2010/main" val="147418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08E82B-C670-443D-8A6B-DD53D7D85A9C}"/>
              </a:ext>
            </a:extLst>
          </p:cNvPr>
          <p:cNvSpPr>
            <a:spLocks noGrp="1"/>
          </p:cNvSpPr>
          <p:nvPr>
            <p:ph type="title"/>
          </p:nvPr>
        </p:nvSpPr>
        <p:spPr>
          <a:xfrm>
            <a:off x="838200" y="365125"/>
            <a:ext cx="10515600" cy="529067"/>
          </a:xfrm>
        </p:spPr>
        <p:txBody>
          <a:bodyPr>
            <a:normAutofit/>
          </a:bodyPr>
          <a:lstStyle/>
          <a:p>
            <a:r>
              <a:rPr lang="en-US" sz="2400" b="1" dirty="0">
                <a:latin typeface="Times New Roman" panose="02020603050405020304" pitchFamily="18" charset="0"/>
                <a:cs typeface="Times New Roman" panose="02020603050405020304" pitchFamily="18" charset="0"/>
              </a:rPr>
              <a:t>S</a:t>
            </a:r>
            <a:r>
              <a:rPr lang="sl-SI" sz="2400" b="1" dirty="0" err="1">
                <a:latin typeface="Times New Roman" panose="02020603050405020304" pitchFamily="18" charset="0"/>
                <a:cs typeface="Times New Roman" panose="02020603050405020304" pitchFamily="18" charset="0"/>
              </a:rPr>
              <a:t>un</a:t>
            </a:r>
            <a:r>
              <a:rPr lang="en-US" sz="2400" b="1" dirty="0">
                <a:latin typeface="Times New Roman" panose="02020603050405020304" pitchFamily="18" charset="0"/>
                <a:cs typeface="Times New Roman" panose="02020603050405020304" pitchFamily="18" charset="0"/>
              </a:rPr>
              <a:t> T</a:t>
            </a:r>
            <a:r>
              <a:rPr lang="sl-SI" sz="2400" b="1" dirty="0" err="1">
                <a:latin typeface="Times New Roman" panose="02020603050405020304" pitchFamily="18" charset="0"/>
                <a:cs typeface="Times New Roman" panose="02020603050405020304" pitchFamily="18" charset="0"/>
              </a:rPr>
              <a:t>zu</a:t>
            </a:r>
            <a:r>
              <a:rPr lang="en-US" sz="2400" b="1" dirty="0">
                <a:latin typeface="Times New Roman" panose="02020603050405020304" pitchFamily="18" charset="0"/>
                <a:cs typeface="Times New Roman" panose="02020603050405020304" pitchFamily="18" charset="0"/>
              </a:rPr>
              <a:t> most important Chinese philosopher for martial artists</a:t>
            </a:r>
          </a:p>
        </p:txBody>
      </p:sp>
      <p:sp>
        <p:nvSpPr>
          <p:cNvPr id="3" name="Označba mesta vsebine 2">
            <a:extLst>
              <a:ext uri="{FF2B5EF4-FFF2-40B4-BE49-F238E27FC236}">
                <a16:creationId xmlns:a16="http://schemas.microsoft.com/office/drawing/2014/main" id="{2490A435-40D8-4E88-956E-13A62A64997A}"/>
              </a:ext>
            </a:extLst>
          </p:cNvPr>
          <p:cNvSpPr>
            <a:spLocks noGrp="1"/>
          </p:cNvSpPr>
          <p:nvPr>
            <p:ph idx="1"/>
          </p:nvPr>
        </p:nvSpPr>
        <p:spPr>
          <a:xfrm>
            <a:off x="838200" y="2347184"/>
            <a:ext cx="8351267" cy="270963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Sun Tzu wrote about 2.500 years ago the book Art of War. This Book contains important instructions for </a:t>
            </a:r>
            <a:r>
              <a:rPr lang="en-US" sz="2400" i="1" dirty="0">
                <a:latin typeface="Times New Roman" panose="02020603050405020304" pitchFamily="18" charset="0"/>
                <a:cs typeface="Times New Roman" panose="02020603050405020304" pitchFamily="18" charset="0"/>
              </a:rPr>
              <a:t>Kata</a:t>
            </a:r>
            <a:r>
              <a:rPr lang="en-US" sz="2400" dirty="0">
                <a:latin typeface="Times New Roman" panose="02020603050405020304" pitchFamily="18" charset="0"/>
                <a:cs typeface="Times New Roman" panose="02020603050405020304" pitchFamily="18" charset="0"/>
              </a:rPr>
              <a:t> research.  </a:t>
            </a:r>
          </a:p>
          <a:p>
            <a:pPr marL="0" indent="0">
              <a:buNone/>
            </a:pPr>
            <a:r>
              <a:rPr lang="en-US" sz="2400" dirty="0">
                <a:latin typeface="Times New Roman" panose="02020603050405020304" pitchFamily="18" charset="0"/>
                <a:ea typeface="SimSun" panose="02010600030101010101" pitchFamily="2" charset="-122"/>
                <a:cs typeface="Times New Roman" panose="02020603050405020304" pitchFamily="18" charset="0"/>
              </a:rPr>
              <a:t>The most important two wisdoms are: “In ancient times, an experienced warrior first assured his own invulnerability and then waited for the enemy’s vulnerability.” and second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 skilled warrior attacks so that the enemy cannot defend himself and defends himself so that the enemy cannot attack.”  </a:t>
            </a:r>
          </a:p>
          <a:p>
            <a:pPr marL="0" indent="0">
              <a:buNone/>
            </a:pPr>
            <a:endParaRPr lang="sl-SI" dirty="0"/>
          </a:p>
        </p:txBody>
      </p:sp>
      <p:pic>
        <p:nvPicPr>
          <p:cNvPr id="4" name="Slika 3">
            <a:extLst>
              <a:ext uri="{FF2B5EF4-FFF2-40B4-BE49-F238E27FC236}">
                <a16:creationId xmlns:a16="http://schemas.microsoft.com/office/drawing/2014/main" id="{7A727EC3-50B1-4901-BDAD-4A39FF2E28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9111" y="2020774"/>
            <a:ext cx="2065911" cy="2888756"/>
          </a:xfrm>
          <a:prstGeom prst="rect">
            <a:avLst/>
          </a:prstGeom>
          <a:noFill/>
          <a:ln>
            <a:noFill/>
          </a:ln>
        </p:spPr>
      </p:pic>
    </p:spTree>
    <p:extLst>
      <p:ext uri="{BB962C8B-B14F-4D97-AF65-F5344CB8AC3E}">
        <p14:creationId xmlns:p14="http://schemas.microsoft.com/office/powerpoint/2010/main" val="158288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6C416F-5A39-49A5-BE36-D29A7AD89377}"/>
              </a:ext>
            </a:extLst>
          </p:cNvPr>
          <p:cNvSpPr>
            <a:spLocks noGrp="1"/>
          </p:cNvSpPr>
          <p:nvPr>
            <p:ph type="title"/>
          </p:nvPr>
        </p:nvSpPr>
        <p:spPr>
          <a:xfrm>
            <a:off x="838200" y="365125"/>
            <a:ext cx="5188248" cy="727245"/>
          </a:xfrm>
        </p:spPr>
        <p:txBody>
          <a:bodyPr>
            <a:normAutofit/>
          </a:bodyPr>
          <a:lstStyle/>
          <a:p>
            <a:r>
              <a:rPr lang="sl-SI" sz="2400" b="1" dirty="0">
                <a:latin typeface="Times New Roman" panose="02020603050405020304" pitchFamily="18" charset="0"/>
                <a:cs typeface="Times New Roman" panose="02020603050405020304" pitchFamily="18" charset="0"/>
              </a:rPr>
              <a:t>HISTORY</a:t>
            </a:r>
          </a:p>
        </p:txBody>
      </p:sp>
      <p:sp>
        <p:nvSpPr>
          <p:cNvPr id="3" name="Označba mesta vsebine 2">
            <a:extLst>
              <a:ext uri="{FF2B5EF4-FFF2-40B4-BE49-F238E27FC236}">
                <a16:creationId xmlns:a16="http://schemas.microsoft.com/office/drawing/2014/main" id="{5232F760-FC3A-46B5-8565-4156DB523A42}"/>
              </a:ext>
            </a:extLst>
          </p:cNvPr>
          <p:cNvSpPr>
            <a:spLocks noGrp="1"/>
          </p:cNvSpPr>
          <p:nvPr>
            <p:ph idx="1"/>
          </p:nvPr>
        </p:nvSpPr>
        <p:spPr>
          <a:xfrm>
            <a:off x="789488" y="1729294"/>
            <a:ext cx="5795008" cy="4022445"/>
          </a:xfrm>
        </p:spPr>
        <p:txBody>
          <a:bodyPr>
            <a:normAutofit/>
          </a:bodyPr>
          <a:lstStyle/>
          <a:p>
            <a:pPr marL="0" indent="0">
              <a:buNone/>
            </a:pPr>
            <a:r>
              <a:rPr lang="en-US" sz="2400" dirty="0">
                <a:effectLst/>
                <a:latin typeface="Times New Roman" panose="02020603050405020304" pitchFamily="18" charset="0"/>
                <a:ea typeface="SimSun" panose="02010600030101010101" pitchFamily="2" charset="-122"/>
              </a:rPr>
              <a:t>Confucius wrote “</a:t>
            </a:r>
            <a:r>
              <a:rPr lang="en-US" sz="2400" dirty="0">
                <a:effectLst/>
                <a:latin typeface="Times New Roman" panose="02020603050405020304" pitchFamily="18" charset="0"/>
                <a:ea typeface="Times New Roman" panose="02020603050405020304" pitchFamily="18" charset="0"/>
              </a:rPr>
              <a:t>Study the past, if you would divine the future,” and </a:t>
            </a:r>
            <a:r>
              <a:rPr lang="en-US" sz="2400" dirty="0">
                <a:effectLst/>
                <a:latin typeface="Times New Roman" panose="02020603050405020304" pitchFamily="18" charset="0"/>
                <a:ea typeface="SimSun" panose="02010600030101010101" pitchFamily="2" charset="-122"/>
              </a:rPr>
              <a:t>Johan Wolfgang von Goethe wrote “history of a science is that science itself” that's why I studied life of </a:t>
            </a:r>
            <a:r>
              <a:rPr lang="en-US" sz="2400" dirty="0">
                <a:latin typeface="Times New Roman" panose="02020603050405020304" pitchFamily="18" charset="0"/>
                <a:ea typeface="SimSun" panose="02010600030101010101" pitchFamily="2" charset="-122"/>
              </a:rPr>
              <a:t>important persons </a:t>
            </a:r>
            <a:r>
              <a:rPr lang="en-US" sz="2400" dirty="0">
                <a:effectLst/>
                <a:latin typeface="Times New Roman" panose="02020603050405020304" pitchFamily="18" charset="0"/>
                <a:ea typeface="SimSun" panose="02010600030101010101" pitchFamily="2" charset="-122"/>
              </a:rPr>
              <a:t>from martial art history.</a:t>
            </a:r>
          </a:p>
          <a:p>
            <a:pPr marL="0" indent="0">
              <a:buNone/>
            </a:pPr>
            <a:r>
              <a:rPr lang="en-US" sz="2400" dirty="0">
                <a:latin typeface="Times New Roman" panose="02020603050405020304" pitchFamily="18" charset="0"/>
                <a:ea typeface="SimSun" panose="02010600030101010101" pitchFamily="2" charset="-122"/>
              </a:rPr>
              <a:t>Martial art history started with Bodhidharma 1500 years ago and finished with 2020 Olympic games in Tokyo</a:t>
            </a:r>
            <a:r>
              <a:rPr lang="sl-SI" sz="2400" dirty="0">
                <a:latin typeface="Times New Roman" panose="02020603050405020304" pitchFamily="18"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a:p>
            <a:pPr marL="0" indent="0">
              <a:buNone/>
            </a:pPr>
            <a:endParaRPr lang="sl-SI" sz="1800" dirty="0">
              <a:effectLst/>
              <a:latin typeface="Times New Roman" panose="02020603050405020304" pitchFamily="18" charset="0"/>
              <a:ea typeface="SimSun" panose="02010600030101010101" pitchFamily="2" charset="-122"/>
            </a:endParaRPr>
          </a:p>
        </p:txBody>
      </p:sp>
      <p:pic>
        <p:nvPicPr>
          <p:cNvPr id="5" name="Slika 4">
            <a:extLst>
              <a:ext uri="{FF2B5EF4-FFF2-40B4-BE49-F238E27FC236}">
                <a16:creationId xmlns:a16="http://schemas.microsoft.com/office/drawing/2014/main" id="{9023DD3F-2B06-493D-889B-CE20C3052A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0246" y="397152"/>
            <a:ext cx="4151540" cy="5855364"/>
          </a:xfrm>
          <a:prstGeom prst="rect">
            <a:avLst/>
          </a:prstGeom>
          <a:noFill/>
          <a:ln>
            <a:noFill/>
          </a:ln>
        </p:spPr>
      </p:pic>
    </p:spTree>
    <p:extLst>
      <p:ext uri="{BB962C8B-B14F-4D97-AF65-F5344CB8AC3E}">
        <p14:creationId xmlns:p14="http://schemas.microsoft.com/office/powerpoint/2010/main" val="357882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25EA48-5B7D-45F6-B474-3034CA96BC22}"/>
              </a:ext>
            </a:extLst>
          </p:cNvPr>
          <p:cNvSpPr>
            <a:spLocks noGrp="1"/>
          </p:cNvSpPr>
          <p:nvPr>
            <p:ph type="title"/>
          </p:nvPr>
        </p:nvSpPr>
        <p:spPr>
          <a:xfrm>
            <a:off x="838200" y="365126"/>
            <a:ext cx="7340881" cy="599794"/>
          </a:xfrm>
        </p:spPr>
        <p:txBody>
          <a:bodyPr>
            <a:normAutofit/>
          </a:bodyPr>
          <a:lstStyle/>
          <a:p>
            <a:r>
              <a:rPr lang="sl-SI" sz="2400" b="1" dirty="0">
                <a:latin typeface="Times New Roman" panose="02020603050405020304" pitchFamily="18" charset="0"/>
                <a:cs typeface="Times New Roman" panose="02020603050405020304" pitchFamily="18" charset="0"/>
              </a:rPr>
              <a:t>Bodhidharma</a:t>
            </a:r>
          </a:p>
        </p:txBody>
      </p:sp>
      <p:sp>
        <p:nvSpPr>
          <p:cNvPr id="3" name="Označba mesta vsebine 2">
            <a:extLst>
              <a:ext uri="{FF2B5EF4-FFF2-40B4-BE49-F238E27FC236}">
                <a16:creationId xmlns:a16="http://schemas.microsoft.com/office/drawing/2014/main" id="{B792F9A4-B8AB-4D78-B7B5-7477417F8D36}"/>
              </a:ext>
            </a:extLst>
          </p:cNvPr>
          <p:cNvSpPr>
            <a:spLocks noGrp="1"/>
          </p:cNvSpPr>
          <p:nvPr>
            <p:ph idx="1"/>
          </p:nvPr>
        </p:nvSpPr>
        <p:spPr>
          <a:xfrm>
            <a:off x="921556" y="889852"/>
            <a:ext cx="7719217" cy="5167281"/>
          </a:xfrm>
        </p:spPr>
        <p:txBody>
          <a:bodyPr>
            <a:noAutofit/>
          </a:bodyPr>
          <a:lstStyle/>
          <a:p>
            <a:pPr marL="0" indent="0">
              <a:buNone/>
            </a:pPr>
            <a:r>
              <a:rPr lang="en-US" sz="2000" dirty="0">
                <a:latin typeface="Times New Roman" panose="02020603050405020304" pitchFamily="18" charset="0"/>
                <a:ea typeface="SimSun" panose="02010600030101010101" pitchFamily="2" charset="-122"/>
              </a:rPr>
              <a:t>By legend Martial art hidden in Kata started with Bodhidharma</a:t>
            </a:r>
            <a:r>
              <a:rPr lang="sl-SI" sz="2000"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enlighten person on right way</a:t>
            </a:r>
            <a:r>
              <a:rPr lang="sl-SI" sz="2000" dirty="0">
                <a:latin typeface="Times New Roman" panose="02020603050405020304" pitchFamily="18" charset="0"/>
                <a:ea typeface="SimSun" panose="02010600030101010101" pitchFamily="2" charset="-122"/>
              </a:rPr>
              <a:t>)</a:t>
            </a:r>
            <a:r>
              <a:rPr lang="en-US" sz="2000" dirty="0">
                <a:latin typeface="Times New Roman" panose="02020603050405020304" pitchFamily="18" charset="0"/>
                <a:ea typeface="SimSun" panose="02010600030101010101" pitchFamily="2" charset="-122"/>
              </a:rPr>
              <a:t> who come from India to Shaolin monastery about 1500 years ago. There are doubts about his existence and that legend on him arose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out of Chan Buddhist school’s need to have direct connection with Buddha</a:t>
            </a:r>
            <a:r>
              <a:rPr lang="en-US" sz="2000" dirty="0">
                <a:latin typeface="Times New Roman" panose="02020603050405020304" pitchFamily="18" charset="0"/>
                <a:ea typeface="SimSun" panose="02010600030101010101" pitchFamily="2" charset="-122"/>
                <a:cs typeface="Times New Roman" panose="02020603050405020304" pitchFamily="18" charset="0"/>
              </a:rPr>
              <a:t>. I speculate that there were several </a:t>
            </a:r>
            <a:r>
              <a:rPr lang="en-US" sz="2000" dirty="0" err="1">
                <a:latin typeface="Times New Roman" panose="02020603050405020304" pitchFamily="18" charset="0"/>
                <a:ea typeface="SimSun" panose="02010600030101010101" pitchFamily="2" charset="-122"/>
                <a:cs typeface="Times New Roman" panose="02020603050405020304" pitchFamily="18" charset="0"/>
              </a:rPr>
              <a:t>Bodhidharmas</a:t>
            </a:r>
            <a:r>
              <a:rPr lang="en-US" sz="2000" dirty="0">
                <a:latin typeface="Times New Roman" panose="02020603050405020304" pitchFamily="18" charset="0"/>
                <a:ea typeface="SimSun" panose="02010600030101010101" pitchFamily="2" charset="-122"/>
                <a:cs typeface="Times New Roman" panose="02020603050405020304" pitchFamily="18" charset="0"/>
              </a:rPr>
              <a:t>, because there are legends on him in China, Indonesia and Japan and this  could be to much for one person life time. </a:t>
            </a:r>
            <a:r>
              <a:rPr lang="en-US" sz="2000" dirty="0">
                <a:effectLst/>
                <a:latin typeface="Times New Roman" panose="02020603050405020304" pitchFamily="18" charset="0"/>
                <a:ea typeface="Times New Roman" panose="02020603050405020304" pitchFamily="18" charset="0"/>
              </a:rPr>
              <a:t>My most important conclusion is that according to that what Buddha was teaching Buddhist monks could not be aggressive and therefore must be that Bodhidharma thought self-defense art that was later transformed to aggressive art. </a:t>
            </a:r>
            <a:r>
              <a:rPr lang="en-US" sz="2000" dirty="0">
                <a:latin typeface="Times New Roman" panose="02020603050405020304" pitchFamily="18" charset="0"/>
                <a:cs typeface="Times New Roman" panose="02020603050405020304" pitchFamily="18" charset="0"/>
              </a:rPr>
              <a:t>He was with no doubt well educated for his time and he was well observer. During his voyages he was observing natural circular moves of  the farmers and animals how they hunt and incorporated observations in his martial art. Important is the legend of the origin of the martial art Silat, which he is said to have brought to Indonesia.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The legend says that this style of self-defense was created by a woman when she observed a fight between a snake and a crane, and then used it to protect herself from her violent husband. There is very similar and more known legend on Fang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Qiniang</a:t>
            </a:r>
            <a:endParaRPr lang="en-US" sz="2000" dirty="0">
              <a:latin typeface="Times New Roman" panose="02020603050405020304" pitchFamily="18" charset="0"/>
              <a:cs typeface="Times New Roman" panose="02020603050405020304" pitchFamily="18" charset="0"/>
            </a:endParaRPr>
          </a:p>
          <a:p>
            <a:pPr marL="0" indent="0">
              <a:buNone/>
            </a:pPr>
            <a:endParaRPr lang="sl-SI" sz="2000" dirty="0">
              <a:effectLst/>
              <a:latin typeface="Times New Roman" panose="02020603050405020304" pitchFamily="18" charset="0"/>
              <a:ea typeface="Times New Roman" panose="02020603050405020304" pitchFamily="18" charset="0"/>
            </a:endParaRPr>
          </a:p>
        </p:txBody>
      </p:sp>
      <p:pic>
        <p:nvPicPr>
          <p:cNvPr id="4" name="Slika 3">
            <a:extLst>
              <a:ext uri="{FF2B5EF4-FFF2-40B4-BE49-F238E27FC236}">
                <a16:creationId xmlns:a16="http://schemas.microsoft.com/office/drawing/2014/main" id="{9C3C1FA8-95EE-4805-95E5-4C97423C7F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573" y="1813472"/>
            <a:ext cx="1985027" cy="2905814"/>
          </a:xfrm>
          <a:prstGeom prst="rect">
            <a:avLst/>
          </a:prstGeom>
          <a:noFill/>
          <a:ln>
            <a:noFill/>
          </a:ln>
        </p:spPr>
      </p:pic>
    </p:spTree>
    <p:extLst>
      <p:ext uri="{BB962C8B-B14F-4D97-AF65-F5344CB8AC3E}">
        <p14:creationId xmlns:p14="http://schemas.microsoft.com/office/powerpoint/2010/main" val="58155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16A7B3-EDD5-4BEB-A11C-4849F92D3950}"/>
              </a:ext>
            </a:extLst>
          </p:cNvPr>
          <p:cNvSpPr>
            <a:spLocks noGrp="1"/>
          </p:cNvSpPr>
          <p:nvPr>
            <p:ph type="title"/>
          </p:nvPr>
        </p:nvSpPr>
        <p:spPr>
          <a:xfrm>
            <a:off x="838200" y="365125"/>
            <a:ext cx="10515600" cy="469495"/>
          </a:xfrm>
        </p:spPr>
        <p:txBody>
          <a:bodyPr>
            <a:normAutofit/>
          </a:bodyPr>
          <a:lstStyle/>
          <a:p>
            <a:r>
              <a:rPr lang="sl-SI" sz="2400" b="1" dirty="0" err="1">
                <a:latin typeface="Times New Roman" panose="02020603050405020304" pitchFamily="18" charset="0"/>
                <a:cs typeface="Times New Roman" panose="02020603050405020304" pitchFamily="18" charset="0"/>
              </a:rPr>
              <a:t>Genaral</a:t>
            </a:r>
            <a:r>
              <a:rPr lang="sl-SI" sz="2400" b="1" dirty="0">
                <a:latin typeface="Times New Roman" panose="02020603050405020304" pitchFamily="18" charset="0"/>
                <a:cs typeface="Times New Roman" panose="02020603050405020304" pitchFamily="18" charset="0"/>
              </a:rPr>
              <a:t> </a:t>
            </a:r>
            <a:r>
              <a:rPr lang="sl-SI" sz="2400" b="1" dirty="0" err="1">
                <a:latin typeface="Times New Roman" panose="02020603050405020304" pitchFamily="18" charset="0"/>
                <a:cs typeface="Times New Roman" panose="02020603050405020304" pitchFamily="18" charset="0"/>
              </a:rPr>
              <a:t>Qi</a:t>
            </a:r>
            <a:r>
              <a:rPr lang="sl-SI" sz="2400" b="1" dirty="0">
                <a:latin typeface="Times New Roman" panose="02020603050405020304" pitchFamily="18" charset="0"/>
                <a:cs typeface="Times New Roman" panose="02020603050405020304" pitchFamily="18" charset="0"/>
              </a:rPr>
              <a:t> Jiguang and Fang Qiniang</a:t>
            </a:r>
          </a:p>
        </p:txBody>
      </p:sp>
      <p:sp>
        <p:nvSpPr>
          <p:cNvPr id="3" name="Označba mesta vsebine 2">
            <a:extLst>
              <a:ext uri="{FF2B5EF4-FFF2-40B4-BE49-F238E27FC236}">
                <a16:creationId xmlns:a16="http://schemas.microsoft.com/office/drawing/2014/main" id="{3BD677EB-5DCD-4A91-A6A0-7686E25B06F3}"/>
              </a:ext>
            </a:extLst>
          </p:cNvPr>
          <p:cNvSpPr>
            <a:spLocks noGrp="1"/>
          </p:cNvSpPr>
          <p:nvPr>
            <p:ph idx="1"/>
          </p:nvPr>
        </p:nvSpPr>
        <p:spPr>
          <a:xfrm>
            <a:off x="838200" y="945085"/>
            <a:ext cx="7618466" cy="523187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Qi Jiguang during his 10 years stay in Fujian, had master instructors who thought commoners self-defense recoded in his Jixiao Xinshu. From the need to convince ordinary people to start training these martial art, the legend of Fang </a:t>
            </a:r>
            <a:r>
              <a:rPr lang="en-US" sz="2400" dirty="0" err="1">
                <a:latin typeface="Times New Roman" panose="02020603050405020304" pitchFamily="18" charset="0"/>
                <a:cs typeface="Times New Roman" panose="02020603050405020304" pitchFamily="18" charset="0"/>
              </a:rPr>
              <a:t>Qiniang</a:t>
            </a:r>
            <a:r>
              <a:rPr lang="en-US" sz="2400" dirty="0">
                <a:latin typeface="Times New Roman" panose="02020603050405020304" pitchFamily="18" charset="0"/>
                <a:cs typeface="Times New Roman" panose="02020603050405020304" pitchFamily="18" charset="0"/>
              </a:rPr>
              <a:t> arose. She was a sixteen years old girl leaved in Fujian at that time. She learned martial art from her father who was martial artist. By legend she observed how White cranes are fighting and based on observation created White crane style.</a:t>
            </a:r>
          </a:p>
          <a:p>
            <a:pPr marL="0" indent="0">
              <a:buNone/>
            </a:pPr>
            <a:r>
              <a:rPr lang="en-US" sz="2400" dirty="0">
                <a:latin typeface="Times New Roman" panose="02020603050405020304" pitchFamily="18" charset="0"/>
                <a:cs typeface="Times New Roman" panose="02020603050405020304" pitchFamily="18" charset="0"/>
              </a:rPr>
              <a:t>Out of this legend there are two important facts for my research:</a:t>
            </a:r>
          </a:p>
          <a:p>
            <a:pPr marL="0" indent="0">
              <a:buNone/>
            </a:pPr>
            <a:r>
              <a:rPr lang="en-US" sz="2400" dirty="0">
                <a:latin typeface="Times New Roman" panose="02020603050405020304" pitchFamily="18" charset="0"/>
                <a:cs typeface="Times New Roman" panose="02020603050405020304" pitchFamily="18" charset="0"/>
              </a:rPr>
              <a:t>Suitability of this martial art for woman and that it stems out from animal fights.  </a:t>
            </a:r>
          </a:p>
        </p:txBody>
      </p:sp>
      <p:pic>
        <p:nvPicPr>
          <p:cNvPr id="4" name="Slika 3">
            <a:extLst>
              <a:ext uri="{FF2B5EF4-FFF2-40B4-BE49-F238E27FC236}">
                <a16:creationId xmlns:a16="http://schemas.microsoft.com/office/drawing/2014/main" id="{04045AC4-E55A-46B6-B262-8337A46298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005" y="2563606"/>
            <a:ext cx="2968732" cy="1670863"/>
          </a:xfrm>
          <a:prstGeom prst="rect">
            <a:avLst/>
          </a:prstGeom>
          <a:noFill/>
          <a:ln>
            <a:noFill/>
          </a:ln>
        </p:spPr>
      </p:pic>
    </p:spTree>
    <p:extLst>
      <p:ext uri="{BB962C8B-B14F-4D97-AF65-F5344CB8AC3E}">
        <p14:creationId xmlns:p14="http://schemas.microsoft.com/office/powerpoint/2010/main" val="306468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620356-3380-467A-A27C-C95924789BB9}"/>
              </a:ext>
            </a:extLst>
          </p:cNvPr>
          <p:cNvSpPr>
            <a:spLocks noGrp="1"/>
          </p:cNvSpPr>
          <p:nvPr>
            <p:ph type="title"/>
          </p:nvPr>
        </p:nvSpPr>
        <p:spPr>
          <a:xfrm>
            <a:off x="838200" y="365125"/>
            <a:ext cx="10515600" cy="457061"/>
          </a:xfrm>
        </p:spPr>
        <p:txBody>
          <a:bodyPr>
            <a:normAutofit/>
          </a:bodyPr>
          <a:lstStyle/>
          <a:p>
            <a:pPr algn="l"/>
            <a:r>
              <a:rPr lang="sl-SI" sz="2400" b="1" dirty="0">
                <a:latin typeface="Times New Roman" panose="02020603050405020304" pitchFamily="18" charset="0"/>
                <a:cs typeface="Times New Roman" panose="02020603050405020304" pitchFamily="18" charset="0"/>
              </a:rPr>
              <a:t>Okinawa</a:t>
            </a:r>
          </a:p>
        </p:txBody>
      </p:sp>
      <p:sp>
        <p:nvSpPr>
          <p:cNvPr id="4" name="Označba mesta vsebine 3">
            <a:extLst>
              <a:ext uri="{FF2B5EF4-FFF2-40B4-BE49-F238E27FC236}">
                <a16:creationId xmlns:a16="http://schemas.microsoft.com/office/drawing/2014/main" id="{0C0E0E20-DF6A-497F-92B5-527F58947ABA}"/>
              </a:ext>
            </a:extLst>
          </p:cNvPr>
          <p:cNvSpPr>
            <a:spLocks noGrp="1"/>
          </p:cNvSpPr>
          <p:nvPr>
            <p:ph idx="1"/>
          </p:nvPr>
        </p:nvSpPr>
        <p:spPr>
          <a:xfrm>
            <a:off x="838200" y="1245634"/>
            <a:ext cx="8755380" cy="4866732"/>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1609 Japanese invaded Okinawa and harsh time for Okinawan people occur. Japanese continued in 1447 introduced ban on carrying the weapon and training martial art until 1871. During this time, </a:t>
            </a:r>
            <a:r>
              <a:rPr lang="en-US" sz="2400" i="1" dirty="0">
                <a:latin typeface="Times New Roman" panose="02020603050405020304" pitchFamily="18" charset="0"/>
                <a:cs typeface="Times New Roman" panose="02020603050405020304" pitchFamily="18" charset="0"/>
              </a:rPr>
              <a:t>Kata</a:t>
            </a:r>
            <a:r>
              <a:rPr lang="en-US" sz="2400" dirty="0">
                <a:latin typeface="Times New Roman" panose="02020603050405020304" pitchFamily="18" charset="0"/>
                <a:cs typeface="Times New Roman" panose="02020603050405020304" pitchFamily="18" charset="0"/>
              </a:rPr>
              <a:t> training began out of the Okinawans' need for unarmed defense against the Japanese. This was possible because </a:t>
            </a:r>
            <a:r>
              <a:rPr lang="en-US" sz="2400" i="1" dirty="0">
                <a:latin typeface="Times New Roman" panose="02020603050405020304" pitchFamily="18" charset="0"/>
                <a:cs typeface="Times New Roman" panose="02020603050405020304" pitchFamily="18" charset="0"/>
              </a:rPr>
              <a:t>Kata</a:t>
            </a:r>
            <a:r>
              <a:rPr lang="en-US" sz="2400" dirty="0">
                <a:latin typeface="Times New Roman" panose="02020603050405020304" pitchFamily="18" charset="0"/>
                <a:cs typeface="Times New Roman" panose="02020603050405020304" pitchFamily="18" charset="0"/>
              </a:rPr>
              <a:t> was able to train as a dancing in the rice fields. Okinawans kept in secrete knowledge hidden in </a:t>
            </a:r>
            <a:r>
              <a:rPr lang="en-US" sz="2400" i="1" dirty="0">
                <a:latin typeface="Times New Roman" panose="02020603050405020304" pitchFamily="18" charset="0"/>
                <a:cs typeface="Times New Roman" panose="02020603050405020304" pitchFamily="18" charset="0"/>
              </a:rPr>
              <a:t>Kata </a:t>
            </a:r>
            <a:r>
              <a:rPr lang="en-US" sz="2400" dirty="0">
                <a:latin typeface="Times New Roman" panose="02020603050405020304" pitchFamily="18" charset="0"/>
                <a:cs typeface="Times New Roman" panose="02020603050405020304" pitchFamily="18" charset="0"/>
              </a:rPr>
              <a:t>forms and never reveal it to Japanese. Japanese were only able to observe how Okinawans danced and to copy them. Thanks to coping Japanese preserved </a:t>
            </a:r>
            <a:r>
              <a:rPr lang="en-US" sz="2400" i="1" dirty="0">
                <a:latin typeface="Times New Roman" panose="02020603050405020304" pitchFamily="18" charset="0"/>
                <a:cs typeface="Times New Roman" panose="02020603050405020304" pitchFamily="18" charset="0"/>
              </a:rPr>
              <a:t>Kata</a:t>
            </a:r>
            <a:r>
              <a:rPr lang="en-US" sz="2400" dirty="0">
                <a:latin typeface="Times New Roman" panose="02020603050405020304" pitchFamily="18" charset="0"/>
                <a:cs typeface="Times New Roman" panose="02020603050405020304" pitchFamily="18" charset="0"/>
              </a:rPr>
              <a:t> forms for us but knowledge was lost and that made a base for turning martial art suitable for woman to something for strong man. According to my research the last who really knew complete art was Matsumura </a:t>
            </a:r>
            <a:r>
              <a:rPr lang="en-US" sz="2400" dirty="0" err="1">
                <a:latin typeface="Times New Roman" panose="02020603050405020304" pitchFamily="18" charset="0"/>
                <a:cs typeface="Times New Roman" panose="02020603050405020304" pitchFamily="18" charset="0"/>
              </a:rPr>
              <a:t>Sokon</a:t>
            </a:r>
            <a:r>
              <a:rPr lang="en-US" sz="2400" dirty="0">
                <a:latin typeface="Times New Roman" panose="02020603050405020304" pitchFamily="18" charset="0"/>
                <a:cs typeface="Times New Roman" panose="02020603050405020304" pitchFamily="18" charset="0"/>
              </a:rPr>
              <a:t> the bodyguard of two Okinawans kings. He died somewhere between 1890 and 1901.</a:t>
            </a:r>
          </a:p>
        </p:txBody>
      </p:sp>
      <p:pic>
        <p:nvPicPr>
          <p:cNvPr id="5" name="Slika 4">
            <a:extLst>
              <a:ext uri="{FF2B5EF4-FFF2-40B4-BE49-F238E27FC236}">
                <a16:creationId xmlns:a16="http://schemas.microsoft.com/office/drawing/2014/main" id="{EDFF1732-3034-4B7E-905F-F631B2590B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6538" y="2073360"/>
            <a:ext cx="2134094" cy="2394312"/>
          </a:xfrm>
          <a:prstGeom prst="rect">
            <a:avLst/>
          </a:prstGeom>
          <a:noFill/>
          <a:ln w="9525">
            <a:noFill/>
            <a:miter lim="800000"/>
            <a:headEnd/>
            <a:tailEnd/>
          </a:ln>
        </p:spPr>
      </p:pic>
    </p:spTree>
    <p:extLst>
      <p:ext uri="{BB962C8B-B14F-4D97-AF65-F5344CB8AC3E}">
        <p14:creationId xmlns:p14="http://schemas.microsoft.com/office/powerpoint/2010/main" val="393167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5732A3-9329-4B21-B55B-F241489F6BEB}"/>
              </a:ext>
            </a:extLst>
          </p:cNvPr>
          <p:cNvSpPr>
            <a:spLocks noGrp="1"/>
          </p:cNvSpPr>
          <p:nvPr>
            <p:ph type="title"/>
          </p:nvPr>
        </p:nvSpPr>
        <p:spPr>
          <a:xfrm>
            <a:off x="838200" y="365125"/>
            <a:ext cx="10515600" cy="672013"/>
          </a:xfrm>
        </p:spPr>
        <p:txBody>
          <a:bodyPr>
            <a:normAutofit/>
          </a:bodyPr>
          <a:lstStyle/>
          <a:p>
            <a:r>
              <a:rPr lang="sl-SI" sz="2400" b="1" dirty="0">
                <a:latin typeface="Times New Roman" panose="02020603050405020304" pitchFamily="18" charset="0"/>
                <a:cs typeface="Times New Roman" panose="02020603050405020304" pitchFamily="18" charset="0"/>
              </a:rPr>
              <a:t>Anko Itosu</a:t>
            </a:r>
          </a:p>
        </p:txBody>
      </p:sp>
      <p:sp>
        <p:nvSpPr>
          <p:cNvPr id="6" name="Označba mesta vsebine 5">
            <a:extLst>
              <a:ext uri="{FF2B5EF4-FFF2-40B4-BE49-F238E27FC236}">
                <a16:creationId xmlns:a16="http://schemas.microsoft.com/office/drawing/2014/main" id="{772A6493-2C72-49B1-9390-BFEA997D16EE}"/>
              </a:ext>
            </a:extLst>
          </p:cNvPr>
          <p:cNvSpPr>
            <a:spLocks noGrp="1"/>
          </p:cNvSpPr>
          <p:nvPr>
            <p:ph idx="1"/>
          </p:nvPr>
        </p:nvSpPr>
        <p:spPr>
          <a:xfrm>
            <a:off x="838199" y="1147603"/>
            <a:ext cx="7317757" cy="3344617"/>
          </a:xfrm>
        </p:spPr>
        <p:txBody>
          <a:bodyPr>
            <a:normAutofit fontScale="92500"/>
          </a:bodyPr>
          <a:lstStyle/>
          <a:p>
            <a:pPr marL="0" indent="0">
              <a:buNone/>
            </a:pPr>
            <a:r>
              <a:rPr lang="en-US" sz="2400" dirty="0" err="1">
                <a:effectLst/>
                <a:latin typeface="Times New Roman" panose="02020603050405020304" pitchFamily="18" charset="0"/>
                <a:ea typeface="Times New Roman" panose="02020603050405020304" pitchFamily="18" charset="0"/>
              </a:rPr>
              <a:t>Ankō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Itosu</a:t>
            </a:r>
            <a:r>
              <a:rPr lang="en-US" sz="2400" dirty="0">
                <a:effectLst/>
                <a:latin typeface="Times New Roman" panose="02020603050405020304" pitchFamily="18" charset="0"/>
                <a:ea typeface="Times New Roman" panose="02020603050405020304" pitchFamily="18" charset="0"/>
              </a:rPr>
              <a:t> was born in 1831, and died 1915. I find him as most responsible person for turning Martial art suitable for woman to something for strong man. He is famous because of his ten percepts on Karate</a:t>
            </a:r>
            <a:r>
              <a:rPr lang="sl-SI" sz="2400" dirty="0">
                <a:effectLst/>
                <a:latin typeface="Times New Roman" panose="02020603050405020304" pitchFamily="18" charset="0"/>
                <a:ea typeface="Times New Roman" panose="02020603050405020304" pitchFamily="18" charset="0"/>
              </a:rPr>
              <a:t> (1908)</a:t>
            </a:r>
            <a:r>
              <a:rPr lang="en-US" sz="2400" dirty="0">
                <a:effectLst/>
                <a:latin typeface="Times New Roman" panose="02020603050405020304" pitchFamily="18" charset="0"/>
                <a:ea typeface="Times New Roman" panose="02020603050405020304" pitchFamily="18" charset="0"/>
              </a:rPr>
              <a:t> with which he convinced Japanese authorities to introduce Karate to schools.</a:t>
            </a:r>
          </a:p>
          <a:p>
            <a:pPr marL="0" indent="0">
              <a:buNone/>
            </a:pPr>
            <a:r>
              <a:rPr lang="en-US" sz="2400" dirty="0">
                <a:latin typeface="Times New Roman" panose="02020603050405020304" pitchFamily="18" charset="0"/>
                <a:ea typeface="Times New Roman" panose="02020603050405020304" pitchFamily="18" charset="0"/>
              </a:rPr>
              <a:t>According to my perception his percepts are nothing else than body building advertising and explanation that karate is good for health and that's why he was so well accepted by authorities because Japan was preparing for war and they needed strong and healthy soldiers.   </a:t>
            </a:r>
            <a:endParaRPr lang="en-US" sz="2400" dirty="0">
              <a:effectLst/>
              <a:latin typeface="Times New Roman" panose="02020603050405020304" pitchFamily="18" charset="0"/>
              <a:ea typeface="Times New Roman" panose="02020603050405020304" pitchFamily="18" charset="0"/>
            </a:endParaRPr>
          </a:p>
          <a:p>
            <a:pPr marL="0" indent="0">
              <a:buNone/>
            </a:pPr>
            <a:endParaRPr lang="sl-SI" dirty="0"/>
          </a:p>
        </p:txBody>
      </p:sp>
      <p:pic>
        <p:nvPicPr>
          <p:cNvPr id="9" name="Slika 8">
            <a:extLst>
              <a:ext uri="{FF2B5EF4-FFF2-40B4-BE49-F238E27FC236}">
                <a16:creationId xmlns:a16="http://schemas.microsoft.com/office/drawing/2014/main" id="{FE1D674B-3011-419E-A05B-BAE4010CBC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960" y="754840"/>
            <a:ext cx="2077840" cy="2821186"/>
          </a:xfrm>
          <a:prstGeom prst="rect">
            <a:avLst/>
          </a:prstGeom>
          <a:noFill/>
          <a:ln>
            <a:noFill/>
          </a:ln>
        </p:spPr>
      </p:pic>
      <p:pic>
        <p:nvPicPr>
          <p:cNvPr id="10" name="Slika 9">
            <a:hlinkClick r:id="rId3"/>
            <a:extLst>
              <a:ext uri="{FF2B5EF4-FFF2-40B4-BE49-F238E27FC236}">
                <a16:creationId xmlns:a16="http://schemas.microsoft.com/office/drawing/2014/main" id="{F0F4B10D-8B53-443C-88D9-B322BD8AE3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638" y="3576026"/>
            <a:ext cx="1770483" cy="2831066"/>
          </a:xfrm>
          <a:prstGeom prst="rect">
            <a:avLst/>
          </a:prstGeom>
          <a:noFill/>
          <a:ln>
            <a:noFill/>
          </a:ln>
        </p:spPr>
      </p:pic>
    </p:spTree>
    <p:extLst>
      <p:ext uri="{BB962C8B-B14F-4D97-AF65-F5344CB8AC3E}">
        <p14:creationId xmlns:p14="http://schemas.microsoft.com/office/powerpoint/2010/main" val="123892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B073F4D-B505-4903-AB0A-53A4CBAC36A9}"/>
              </a:ext>
            </a:extLst>
          </p:cNvPr>
          <p:cNvSpPr>
            <a:spLocks noGrp="1"/>
          </p:cNvSpPr>
          <p:nvPr>
            <p:ph idx="1"/>
          </p:nvPr>
        </p:nvSpPr>
        <p:spPr>
          <a:xfrm>
            <a:off x="772525" y="2290402"/>
            <a:ext cx="10515600" cy="2377586"/>
          </a:xfrm>
        </p:spPr>
        <p:txBody>
          <a:bodyPr>
            <a:noAutofit/>
          </a:bodyPr>
          <a:lstStyle/>
          <a:p>
            <a:pPr marL="0" indent="0" algn="ctr">
              <a:buNone/>
            </a:pPr>
            <a:r>
              <a:rPr lang="sl-SI" sz="6600" dirty="0">
                <a:latin typeface="Times New Roman" panose="02020603050405020304" pitchFamily="18" charset="0"/>
                <a:cs typeface="Times New Roman" panose="02020603050405020304" pitchFamily="18" charset="0"/>
              </a:rPr>
              <a:t>DOBRODOŠLI VSI</a:t>
            </a:r>
          </a:p>
          <a:p>
            <a:pPr marL="0" indent="0" algn="ctr">
              <a:buNone/>
            </a:pPr>
            <a:r>
              <a:rPr lang="en-US" sz="6600" dirty="0">
                <a:latin typeface="Times New Roman" panose="02020603050405020304" pitchFamily="18" charset="0"/>
                <a:cs typeface="Times New Roman" panose="02020603050405020304" pitchFamily="18" charset="0"/>
              </a:rPr>
              <a:t>WELLCOME EVERY</a:t>
            </a:r>
            <a:r>
              <a:rPr lang="sl-SI" sz="6600" dirty="0">
                <a:latin typeface="Times New Roman" panose="02020603050405020304" pitchFamily="18" charset="0"/>
                <a:cs typeface="Times New Roman" panose="02020603050405020304" pitchFamily="18" charset="0"/>
              </a:rPr>
              <a:t>ONE</a:t>
            </a:r>
          </a:p>
          <a:p>
            <a:pPr marL="0" indent="0" algn="ctr">
              <a:buNone/>
            </a:pP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29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5C0271-A788-4170-9D5D-DCEA66029690}"/>
              </a:ext>
            </a:extLst>
          </p:cNvPr>
          <p:cNvSpPr>
            <a:spLocks noGrp="1"/>
          </p:cNvSpPr>
          <p:nvPr>
            <p:ph type="title"/>
          </p:nvPr>
        </p:nvSpPr>
        <p:spPr>
          <a:xfrm>
            <a:off x="838200" y="365126"/>
            <a:ext cx="10515600" cy="647466"/>
          </a:xfrm>
        </p:spPr>
        <p:txBody>
          <a:bodyPr>
            <a:normAutofit/>
          </a:bodyPr>
          <a:lstStyle/>
          <a:p>
            <a:r>
              <a:rPr lang="sl-SI" sz="2400" b="1" dirty="0" err="1">
                <a:latin typeface="Times New Roman" panose="02020603050405020304" pitchFamily="18" charset="0"/>
                <a:cs typeface="Times New Roman" panose="02020603050405020304" pitchFamily="18" charset="0"/>
              </a:rPr>
              <a:t>Gichin</a:t>
            </a:r>
            <a:r>
              <a:rPr lang="sl-SI" sz="2400" b="1" dirty="0">
                <a:latin typeface="Times New Roman" panose="02020603050405020304" pitchFamily="18" charset="0"/>
                <a:cs typeface="Times New Roman" panose="02020603050405020304" pitchFamily="18" charset="0"/>
              </a:rPr>
              <a:t> </a:t>
            </a:r>
            <a:r>
              <a:rPr lang="sl-SI" sz="2400" b="1" dirty="0" err="1">
                <a:latin typeface="Times New Roman" panose="02020603050405020304" pitchFamily="18" charset="0"/>
                <a:cs typeface="Times New Roman" panose="02020603050405020304" pitchFamily="18" charset="0"/>
              </a:rPr>
              <a:t>Funakoshi</a:t>
            </a:r>
            <a:endParaRPr lang="sl-SI" sz="2400" b="1" dirty="0">
              <a:latin typeface="Times New Roman" panose="02020603050405020304" pitchFamily="18" charset="0"/>
              <a:cs typeface="Times New Roman" panose="02020603050405020304" pitchFamily="18" charset="0"/>
            </a:endParaRPr>
          </a:p>
        </p:txBody>
      </p:sp>
      <p:sp>
        <p:nvSpPr>
          <p:cNvPr id="3" name="Označba mesta vsebine 2">
            <a:extLst>
              <a:ext uri="{FF2B5EF4-FFF2-40B4-BE49-F238E27FC236}">
                <a16:creationId xmlns:a16="http://schemas.microsoft.com/office/drawing/2014/main" id="{5AC4965A-ED6A-4F5E-B170-4D3B04D199CE}"/>
              </a:ext>
            </a:extLst>
          </p:cNvPr>
          <p:cNvSpPr>
            <a:spLocks noGrp="1"/>
          </p:cNvSpPr>
          <p:nvPr>
            <p:ph idx="1"/>
          </p:nvPr>
        </p:nvSpPr>
        <p:spPr>
          <a:xfrm>
            <a:off x="838199" y="828483"/>
            <a:ext cx="9122010" cy="5836203"/>
          </a:xfrm>
        </p:spPr>
        <p:txBody>
          <a:bodyPr>
            <a:noAutofit/>
          </a:bodyPr>
          <a:lstStyle/>
          <a:p>
            <a:pPr marL="0" indent="0" algn="just">
              <a:lnSpc>
                <a:spcPct val="115000"/>
              </a:lnSpc>
              <a:spcAft>
                <a:spcPts val="1000"/>
              </a:spcAft>
              <a:buNone/>
            </a:pPr>
            <a:r>
              <a:rPr lang="en-US" sz="2200" dirty="0" err="1">
                <a:latin typeface="Times New Roman" panose="02020603050405020304" pitchFamily="18" charset="0"/>
                <a:cs typeface="Times New Roman" panose="02020603050405020304" pitchFamily="18" charset="0"/>
              </a:rPr>
              <a:t>Giching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Funakshi</a:t>
            </a:r>
            <a:r>
              <a:rPr lang="en-US" sz="2200" dirty="0">
                <a:latin typeface="Times New Roman" panose="02020603050405020304" pitchFamily="18" charset="0"/>
                <a:cs typeface="Times New Roman" panose="02020603050405020304" pitchFamily="18" charset="0"/>
              </a:rPr>
              <a:t> (1868-1957) was most significant person for karate spreading in Japan and he made final step in Kata transformation from Martial art to sport.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He changed the name of the martial art from “Chinese hand” to “empty hand,” by switching the Japanese characters with the same pronunciation: </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唐</a:t>
            </a:r>
            <a:r>
              <a:rPr lang="en-US" altLang="zh-CN"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Kara</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手</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where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Kara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means “China” and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means “hand,” with </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空</a:t>
            </a:r>
            <a:r>
              <a:rPr lang="en-US" altLang="zh-CN"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Kara</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手</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where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Kara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means “empty” He did not know that the Chinese pronounce this characters as </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唐</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Tang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2200" dirty="0">
                <a:effectLst/>
                <a:latin typeface="Times New Roman" panose="02020603050405020304" pitchFamily="18" charset="0"/>
                <a:ea typeface="MS Mincho" panose="02020609040205080304" pitchFamily="49" charset="-128"/>
                <a:cs typeface="Times New Roman" panose="02020603050405020304" pitchFamily="18" charset="0"/>
              </a:rPr>
              <a:t>手</a:t>
            </a:r>
            <a:r>
              <a:rPr lang="en-US" altLang="zh-CN"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shou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where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Tang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means the Tang dynasty (618-907) and shou means hand</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and that Tang shou is original name of this </a:t>
            </a:r>
            <a:r>
              <a:rPr lang="sl-SI" sz="2200" dirty="0" err="1">
                <a:latin typeface="Times New Roman" panose="02020603050405020304" pitchFamily="18" charset="0"/>
                <a:ea typeface="Times New Roman" panose="02020603050405020304" pitchFamily="18" charset="0"/>
                <a:cs typeface="Times New Roman" panose="02020603050405020304" pitchFamily="18" charset="0"/>
              </a:rPr>
              <a:t>martial</a:t>
            </a:r>
            <a:r>
              <a:rPr lang="sl-SI"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art. He wrote twenty percepts on Karate. The most important is second where he says : There is no first strike in karate; confirming that Karate is art of  self-defense. The most disappointing is his eighteen percept where he says: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Perform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Kata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exactly; actual combat is another matter.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With this percept and the fact that he changed performance of several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Kata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to look nicer and are more suitable for evaluation on </a:t>
            </a:r>
            <a:r>
              <a:rPr lang="sl-SI" sz="2200" i="1" dirty="0">
                <a:latin typeface="Times New Roman" panose="02020603050405020304" pitchFamily="18" charset="0"/>
                <a:ea typeface="Times New Roman" panose="02020603050405020304" pitchFamily="18" charset="0"/>
                <a:cs typeface="Times New Roman" panose="02020603050405020304" pitchFamily="18" charset="0"/>
              </a:rPr>
              <a:t>K</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ata</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tournaments</a:t>
            </a:r>
            <a:r>
              <a:rPr lang="en-US" sz="2200" dirty="0">
                <a:latin typeface="Times New Roman" panose="02020603050405020304" pitchFamily="18" charset="0"/>
                <a:cs typeface="Times New Roman" panose="02020603050405020304" pitchFamily="18" charset="0"/>
              </a:rPr>
              <a:t>, I can say that he did not know the value of </a:t>
            </a:r>
            <a:r>
              <a:rPr lang="en-US" sz="2200" i="1" dirty="0">
                <a:latin typeface="Times New Roman" panose="02020603050405020304" pitchFamily="18" charset="0"/>
                <a:cs typeface="Times New Roman" panose="02020603050405020304" pitchFamily="18" charset="0"/>
              </a:rPr>
              <a:t>Kata</a:t>
            </a:r>
            <a:r>
              <a:rPr lang="en-US" sz="2200" dirty="0">
                <a:latin typeface="Times New Roman" panose="02020603050405020304" pitchFamily="18" charset="0"/>
                <a:cs typeface="Times New Roman" panose="02020603050405020304" pitchFamily="18" charset="0"/>
              </a:rPr>
              <a:t>.</a:t>
            </a:r>
          </a:p>
        </p:txBody>
      </p:sp>
      <p:pic>
        <p:nvPicPr>
          <p:cNvPr id="4" name="Slika 3">
            <a:hlinkClick r:id="rId2"/>
            <a:extLst>
              <a:ext uri="{FF2B5EF4-FFF2-40B4-BE49-F238E27FC236}">
                <a16:creationId xmlns:a16="http://schemas.microsoft.com/office/drawing/2014/main" id="{A78930FA-2D7E-4919-BB68-8D75B3577FAE}"/>
              </a:ext>
            </a:extLst>
          </p:cNvPr>
          <p:cNvPicPr>
            <a:picLocks noChangeAspect="1"/>
          </p:cNvPicPr>
          <p:nvPr/>
        </p:nvPicPr>
        <p:blipFill>
          <a:blip r:embed="rId3" cstate="print"/>
          <a:srcRect/>
          <a:stretch>
            <a:fillRect/>
          </a:stretch>
        </p:blipFill>
        <p:spPr bwMode="auto">
          <a:xfrm>
            <a:off x="10200585" y="2121155"/>
            <a:ext cx="1413510" cy="2032000"/>
          </a:xfrm>
          <a:prstGeom prst="rect">
            <a:avLst/>
          </a:prstGeom>
          <a:noFill/>
          <a:ln w="9525">
            <a:noFill/>
            <a:miter lim="800000"/>
            <a:headEnd/>
            <a:tailEnd/>
          </a:ln>
        </p:spPr>
      </p:pic>
    </p:spTree>
    <p:extLst>
      <p:ext uri="{BB962C8B-B14F-4D97-AF65-F5344CB8AC3E}">
        <p14:creationId xmlns:p14="http://schemas.microsoft.com/office/powerpoint/2010/main" val="350085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990320-6CEA-4CAD-B173-B4AEA656CF35}"/>
              </a:ext>
            </a:extLst>
          </p:cNvPr>
          <p:cNvSpPr>
            <a:spLocks noGrp="1"/>
          </p:cNvSpPr>
          <p:nvPr>
            <p:ph type="title"/>
          </p:nvPr>
        </p:nvSpPr>
        <p:spPr>
          <a:xfrm>
            <a:off x="985485" y="297619"/>
            <a:ext cx="6636560" cy="641329"/>
          </a:xfrm>
        </p:spPr>
        <p:txBody>
          <a:bodyPr>
            <a:normAutofit/>
          </a:bodyPr>
          <a:lstStyle/>
          <a:p>
            <a:r>
              <a:rPr lang="en-US" sz="2400" b="1" dirty="0">
                <a:latin typeface="Times New Roman" panose="02020603050405020304" pitchFamily="18" charset="0"/>
                <a:cs typeface="Times New Roman" panose="02020603050405020304" pitchFamily="18" charset="0"/>
              </a:rPr>
              <a:t>Other for my research important my era</a:t>
            </a:r>
            <a:r>
              <a:rPr lang="sl-SI" sz="2400" b="1" dirty="0">
                <a:latin typeface="Times New Roman" panose="02020603050405020304" pitchFamily="18" charset="0"/>
                <a:cs typeface="Times New Roman" panose="02020603050405020304" pitchFamily="18" charset="0"/>
              </a:rPr>
              <a:t> m</a:t>
            </a:r>
            <a:r>
              <a:rPr lang="en-US" sz="2400" b="1" dirty="0">
                <a:latin typeface="Times New Roman" panose="02020603050405020304" pitchFamily="18" charset="0"/>
                <a:cs typeface="Times New Roman" panose="02020603050405020304" pitchFamily="18" charset="0"/>
              </a:rPr>
              <a:t>asters.</a:t>
            </a:r>
          </a:p>
        </p:txBody>
      </p:sp>
      <p:sp>
        <p:nvSpPr>
          <p:cNvPr id="3" name="Označba mesta vsebine 2">
            <a:extLst>
              <a:ext uri="{FF2B5EF4-FFF2-40B4-BE49-F238E27FC236}">
                <a16:creationId xmlns:a16="http://schemas.microsoft.com/office/drawing/2014/main" id="{DA2C79C7-61F2-4129-A45C-457E8FD23033}"/>
              </a:ext>
            </a:extLst>
          </p:cNvPr>
          <p:cNvSpPr>
            <a:spLocks noGrp="1"/>
          </p:cNvSpPr>
          <p:nvPr>
            <p:ph idx="1"/>
          </p:nvPr>
        </p:nvSpPr>
        <p:spPr>
          <a:xfrm>
            <a:off x="838200" y="1221246"/>
            <a:ext cx="7581644" cy="4955717"/>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Tatsuo Shimabuku (1908-1975) He left behind from end of fifties and beginning sixties 8mm movies where he present </a:t>
            </a:r>
            <a:r>
              <a:rPr lang="en-US" sz="2400" i="1" dirty="0">
                <a:latin typeface="Times New Roman" panose="02020603050405020304" pitchFamily="18" charset="0"/>
                <a:cs typeface="Times New Roman" panose="02020603050405020304" pitchFamily="18" charset="0"/>
              </a:rPr>
              <a:t>Kata </a:t>
            </a:r>
            <a:r>
              <a:rPr lang="en-US" sz="2400" dirty="0">
                <a:latin typeface="Times New Roman" panose="02020603050405020304" pitchFamily="18" charset="0"/>
                <a:cs typeface="Times New Roman" panose="02020603050405020304" pitchFamily="18" charset="0"/>
              </a:rPr>
              <a:t>in original form so different than nowadays performance and this helped me enormous to start understanding what is what. (first Kata tournament was held in Tokyo in 1958)</a:t>
            </a:r>
          </a:p>
          <a:p>
            <a:pPr marL="0" indent="0">
              <a:buNone/>
            </a:pPr>
            <a:r>
              <a:rPr lang="en-US" sz="2400" dirty="0">
                <a:latin typeface="Times New Roman" panose="02020603050405020304" pitchFamily="18" charset="0"/>
                <a:cs typeface="Times New Roman" panose="02020603050405020304" pitchFamily="18" charset="0"/>
              </a:rPr>
              <a:t>Taika Seiyu Oyata (1930-2012) Who brought basic knowledge on using of acupressure points to western world.</a:t>
            </a:r>
          </a:p>
          <a:p>
            <a:pPr marL="0" indent="0">
              <a:buNone/>
            </a:pPr>
            <a:r>
              <a:rPr lang="en-US" sz="2400" dirty="0">
                <a:latin typeface="Times New Roman" panose="02020603050405020304" pitchFamily="18" charset="0"/>
                <a:cs typeface="Times New Roman" panose="02020603050405020304" pitchFamily="18" charset="0"/>
              </a:rPr>
              <a:t>George Dillman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 four-time National Karate Champion in the U.S.A. </a:t>
            </a:r>
            <a:r>
              <a:rPr lang="sl-SI" sz="2400" dirty="0" err="1">
                <a:effectLst/>
                <a:latin typeface="Times New Roman" panose="02020603050405020304" pitchFamily="18" charset="0"/>
                <a:ea typeface="SimSun" panose="02010600030101010101" pitchFamily="2" charset="-122"/>
                <a:cs typeface="Times New Roman" panose="02020603050405020304" pitchFamily="18" charset="0"/>
              </a:rPr>
              <a:t>and</a:t>
            </a:r>
            <a:r>
              <a:rPr lang="sl-SI"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pupil of Oyata.</a:t>
            </a:r>
          </a:p>
          <a:p>
            <a:pPr marL="0" indent="0">
              <a:buNone/>
            </a:pPr>
            <a:r>
              <a:rPr lang="en-US" sz="2400" dirty="0">
                <a:latin typeface="Times New Roman" panose="02020603050405020304" pitchFamily="18" charset="0"/>
                <a:ea typeface="SimSun" panose="02010600030101010101" pitchFamily="2" charset="-122"/>
                <a:cs typeface="Times New Roman" panose="02020603050405020304" pitchFamily="18" charset="0"/>
              </a:rPr>
              <a:t>Great researcher who wrote several books on Acupressure points use in Martial art</a:t>
            </a:r>
            <a:r>
              <a:rPr lang="en-US" sz="2400" dirty="0">
                <a:latin typeface="Times New Roman" panose="02020603050405020304" pitchFamily="18" charset="0"/>
                <a:cs typeface="Times New Roman" panose="02020603050405020304" pitchFamily="18" charset="0"/>
              </a:rPr>
              <a:t> and my teacher without whose knowledge I would not have been able to beg</a:t>
            </a:r>
            <a:r>
              <a:rPr lang="sl-SI" sz="24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n my research at all.</a:t>
            </a:r>
          </a:p>
        </p:txBody>
      </p:sp>
      <p:pic>
        <p:nvPicPr>
          <p:cNvPr id="4" name="Slika 3">
            <a:extLst>
              <a:ext uri="{FF2B5EF4-FFF2-40B4-BE49-F238E27FC236}">
                <a16:creationId xmlns:a16="http://schemas.microsoft.com/office/drawing/2014/main" id="{12BD9976-A015-48BC-B66C-65CC2E37E7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3532" y="564597"/>
            <a:ext cx="1213676" cy="1660086"/>
          </a:xfrm>
          <a:prstGeom prst="rect">
            <a:avLst/>
          </a:prstGeom>
          <a:noFill/>
          <a:ln>
            <a:noFill/>
          </a:ln>
        </p:spPr>
      </p:pic>
      <p:pic>
        <p:nvPicPr>
          <p:cNvPr id="5" name="Slika 4" descr="taika seiyu oyata">
            <a:extLst>
              <a:ext uri="{FF2B5EF4-FFF2-40B4-BE49-F238E27FC236}">
                <a16:creationId xmlns:a16="http://schemas.microsoft.com/office/drawing/2014/main" id="{2A5FB5E9-CB54-43EB-8005-6B3301DD7B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567430" y="2267641"/>
            <a:ext cx="1325880" cy="1914600"/>
          </a:xfrm>
          <a:prstGeom prst="rect">
            <a:avLst/>
          </a:prstGeom>
          <a:noFill/>
          <a:ln>
            <a:noFill/>
          </a:ln>
        </p:spPr>
      </p:pic>
      <p:pic>
        <p:nvPicPr>
          <p:cNvPr id="6" name="Slika 5">
            <a:extLst>
              <a:ext uri="{FF2B5EF4-FFF2-40B4-BE49-F238E27FC236}">
                <a16:creationId xmlns:a16="http://schemas.microsoft.com/office/drawing/2014/main" id="{D38EB8A6-9582-4A18-A907-72DCAD365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632" y="4316743"/>
            <a:ext cx="2657475" cy="1771650"/>
          </a:xfrm>
          <a:prstGeom prst="rect">
            <a:avLst/>
          </a:prstGeom>
        </p:spPr>
      </p:pic>
    </p:spTree>
    <p:extLst>
      <p:ext uri="{BB962C8B-B14F-4D97-AF65-F5344CB8AC3E}">
        <p14:creationId xmlns:p14="http://schemas.microsoft.com/office/powerpoint/2010/main" val="116150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FEABBA-1A05-484A-AA71-8A1B6C43B1E6}"/>
              </a:ext>
            </a:extLst>
          </p:cNvPr>
          <p:cNvSpPr>
            <a:spLocks noGrp="1"/>
          </p:cNvSpPr>
          <p:nvPr>
            <p:ph type="title"/>
          </p:nvPr>
        </p:nvSpPr>
        <p:spPr>
          <a:xfrm>
            <a:off x="838200" y="365125"/>
            <a:ext cx="10515600" cy="856121"/>
          </a:xfrm>
        </p:spPr>
        <p:txBody>
          <a:bodyPr>
            <a:normAutofit/>
          </a:bodyPr>
          <a:lstStyle/>
          <a:p>
            <a:r>
              <a:rPr lang="sl-SI" sz="2400" b="1" dirty="0">
                <a:latin typeface="Times New Roman" panose="02020603050405020304" pitchFamily="18" charset="0"/>
                <a:cs typeface="Times New Roman" panose="02020603050405020304" pitchFamily="18" charset="0"/>
              </a:rPr>
              <a:t>THE FUNDAMENTS FOR </a:t>
            </a:r>
            <a:r>
              <a:rPr lang="sl-SI" sz="2400" b="1" i="1" dirty="0">
                <a:latin typeface="Times New Roman" panose="02020603050405020304" pitchFamily="18" charset="0"/>
                <a:cs typeface="Times New Roman" panose="02020603050405020304" pitchFamily="18" charset="0"/>
              </a:rPr>
              <a:t>KATA</a:t>
            </a:r>
            <a:r>
              <a:rPr lang="sl-SI" sz="2400" b="1" dirty="0">
                <a:latin typeface="Times New Roman" panose="02020603050405020304" pitchFamily="18" charset="0"/>
                <a:cs typeface="Times New Roman" panose="02020603050405020304" pitchFamily="18" charset="0"/>
              </a:rPr>
              <a:t> UNDERSTANDING</a:t>
            </a:r>
            <a:endParaRPr lang="en-US" sz="2400" b="1" dirty="0">
              <a:latin typeface="Times New Roman" panose="02020603050405020304" pitchFamily="18" charset="0"/>
              <a:cs typeface="Times New Roman" panose="02020603050405020304" pitchFamily="18" charset="0"/>
            </a:endParaRPr>
          </a:p>
        </p:txBody>
      </p:sp>
      <p:sp>
        <p:nvSpPr>
          <p:cNvPr id="3" name="Označba mesta vsebine 2">
            <a:extLst>
              <a:ext uri="{FF2B5EF4-FFF2-40B4-BE49-F238E27FC236}">
                <a16:creationId xmlns:a16="http://schemas.microsoft.com/office/drawing/2014/main" id="{CE4BDCE0-7410-44CF-85B4-CF061833E379}"/>
              </a:ext>
            </a:extLst>
          </p:cNvPr>
          <p:cNvSpPr>
            <a:spLocks noGrp="1"/>
          </p:cNvSpPr>
          <p:nvPr>
            <p:ph idx="1"/>
          </p:nvPr>
        </p:nvSpPr>
        <p:spPr>
          <a:xfrm>
            <a:off x="838200" y="1270341"/>
            <a:ext cx="10515600" cy="4906622"/>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We have to start with my mentor definition </a:t>
            </a:r>
            <a:r>
              <a:rPr lang="en-US" sz="2000" dirty="0">
                <a:latin typeface="Times New Roman" panose="02020603050405020304" pitchFamily="18" charset="0"/>
                <a:ea typeface="SimSun" panose="02010600030101010101" pitchFamily="2" charset="-122"/>
                <a:cs typeface="Times New Roman" panose="02020603050405020304" pitchFamily="18" charset="0"/>
              </a:rPr>
              <a:t>that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self-defense is a technical and tactical skills to avoid or fend off an attack, and neutralize the attacker. </a:t>
            </a:r>
            <a:r>
              <a:rPr lang="en-US" sz="2000" dirty="0">
                <a:latin typeface="Times New Roman" panose="02020603050405020304" pitchFamily="18" charset="0"/>
                <a:ea typeface="SimSun" panose="02010600030101010101" pitchFamily="2" charset="-122"/>
                <a:cs typeface="Times New Roman" panose="02020603050405020304" pitchFamily="18" charset="0"/>
              </a:rPr>
              <a:t>To start understanding it is important to accept that martial art is fighting skill with no limitation as present in combat sports where </a:t>
            </a:r>
            <a:r>
              <a:rPr lang="en-US" sz="2000" i="1" dirty="0">
                <a:latin typeface="Times New Roman" panose="02020603050405020304" pitchFamily="18" charset="0"/>
                <a:ea typeface="SimSun" panose="02010600030101010101" pitchFamily="2" charset="-122"/>
                <a:cs typeface="Times New Roman" panose="02020603050405020304" pitchFamily="18" charset="0"/>
              </a:rPr>
              <a:t>Agon</a:t>
            </a:r>
            <a:r>
              <a:rPr lang="en-US" sz="2000" dirty="0">
                <a:latin typeface="Times New Roman" panose="02020603050405020304" pitchFamily="18" charset="0"/>
                <a:ea typeface="SimSun" panose="02010600030101010101" pitchFamily="2" charset="-122"/>
                <a:cs typeface="Times New Roman" panose="02020603050405020304" pitchFamily="18" charset="0"/>
              </a:rPr>
              <a:t> and </a:t>
            </a:r>
            <a:r>
              <a:rPr lang="en-US" sz="2000" i="1" dirty="0">
                <a:latin typeface="Times New Roman" panose="02020603050405020304" pitchFamily="18" charset="0"/>
                <a:ea typeface="SimSun" panose="02010600030101010101" pitchFamily="2" charset="-122"/>
                <a:cs typeface="Times New Roman" panose="02020603050405020304" pitchFamily="18" charset="0"/>
              </a:rPr>
              <a:t>Ludus</a:t>
            </a:r>
            <a:r>
              <a:rPr lang="en-US" sz="2000" dirty="0">
                <a:latin typeface="Times New Roman" panose="02020603050405020304" pitchFamily="18" charset="0"/>
                <a:ea typeface="SimSun" panose="02010600030101010101" pitchFamily="2" charset="-122"/>
                <a:cs typeface="Times New Roman" panose="02020603050405020304" pitchFamily="18" charset="0"/>
              </a:rPr>
              <a:t> are applied. </a:t>
            </a:r>
            <a:r>
              <a:rPr lang="en-US" sz="2000" i="1" dirty="0">
                <a:latin typeface="Times New Roman" panose="02020603050405020304" pitchFamily="18" charset="0"/>
                <a:ea typeface="SimSun" panose="02010600030101010101" pitchFamily="2" charset="-122"/>
                <a:cs typeface="Times New Roman" panose="02020603050405020304" pitchFamily="18" charset="0"/>
              </a:rPr>
              <a:t>Agon</a:t>
            </a:r>
            <a:r>
              <a:rPr lang="en-US" sz="2000" dirty="0">
                <a:latin typeface="Times New Roman" panose="02020603050405020304" pitchFamily="18" charset="0"/>
                <a:ea typeface="SimSun" panose="02010600030101010101" pitchFamily="2" charset="-122"/>
                <a:cs typeface="Times New Roman" panose="02020603050405020304" pitchFamily="18" charset="0"/>
              </a:rPr>
              <a:t> is equality of fighters. </a:t>
            </a:r>
            <a:r>
              <a:rPr lang="en-US" sz="2000" i="1" dirty="0">
                <a:latin typeface="Times New Roman" panose="02020603050405020304" pitchFamily="18" charset="0"/>
                <a:ea typeface="SimSun" panose="02010600030101010101" pitchFamily="2" charset="-122"/>
                <a:cs typeface="Times New Roman" panose="02020603050405020304" pitchFamily="18" charset="0"/>
              </a:rPr>
              <a:t>Ludus</a:t>
            </a:r>
            <a:r>
              <a:rPr lang="en-US" sz="2000" dirty="0">
                <a:latin typeface="Times New Roman" panose="02020603050405020304" pitchFamily="18" charset="0"/>
                <a:ea typeface="SimSun" panose="02010600030101010101" pitchFamily="2" charset="-122"/>
                <a:cs typeface="Times New Roman" panose="02020603050405020304" pitchFamily="18" charset="0"/>
              </a:rPr>
              <a:t> are rules that protect fighters from injuries and prolong fights. </a:t>
            </a:r>
          </a:p>
          <a:p>
            <a:pPr marL="0" indent="0">
              <a:buNone/>
            </a:pPr>
            <a:r>
              <a:rPr lang="en-US" sz="2000" dirty="0">
                <a:latin typeface="Times New Roman" panose="02020603050405020304" pitchFamily="18" charset="0"/>
                <a:ea typeface="SimSun" panose="02010600030101010101" pitchFamily="2" charset="-122"/>
                <a:cs typeface="Times New Roman" panose="02020603050405020304" pitchFamily="18" charset="0"/>
              </a:rPr>
              <a:t>Basic fundament is the first </a:t>
            </a:r>
            <a:r>
              <a:rPr lang="en-US" sz="2000" i="1" dirty="0">
                <a:latin typeface="Times New Roman" panose="02020603050405020304" pitchFamily="18" charset="0"/>
                <a:ea typeface="SimSun" panose="02010600030101010101" pitchFamily="2" charset="-122"/>
                <a:cs typeface="Times New Roman" panose="02020603050405020304" pitchFamily="18" charset="0"/>
              </a:rPr>
              <a:t>Kata</a:t>
            </a:r>
            <a:r>
              <a:rPr lang="en-US" sz="2000" dirty="0">
                <a:latin typeface="Times New Roman" panose="02020603050405020304" pitchFamily="18" charset="0"/>
                <a:ea typeface="SimSun" panose="02010600030101010101" pitchFamily="2" charset="-122"/>
                <a:cs typeface="Times New Roman" panose="02020603050405020304" pitchFamily="18" charset="0"/>
              </a:rPr>
              <a:t> in White crane style which are Qi Jiguang 32 posters that are still performed like Kata in China by Kung Fu masters.</a:t>
            </a:r>
          </a:p>
          <a:p>
            <a:pPr marL="0" indent="0">
              <a:buNone/>
            </a:pPr>
            <a:r>
              <a:rPr lang="en-US" sz="2000" dirty="0">
                <a:latin typeface="Times New Roman" panose="02020603050405020304" pitchFamily="18" charset="0"/>
                <a:ea typeface="SimSun" panose="02010600030101010101" pitchFamily="2" charset="-122"/>
                <a:cs typeface="Times New Roman" panose="02020603050405020304" pitchFamily="18" charset="0"/>
              </a:rPr>
              <a:t>To understand Kata it was important to approach to them from Cultural history stand point. Maybe most important was Malinowski stick theory telling that stick have different meaning in different cultures and Herman saying that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to derive meaning from material culture we must reconnect objects to their historical context. Important was Cartier writing on how important is to know how elite of particular society understood the world and how mases follow the elite.</a:t>
            </a:r>
          </a:p>
          <a:p>
            <a:pPr marL="0" indent="0">
              <a:buNone/>
            </a:pPr>
            <a:r>
              <a:rPr lang="en-US" sz="2000" dirty="0">
                <a:latin typeface="Times New Roman" panose="02020603050405020304" pitchFamily="18" charset="0"/>
                <a:ea typeface="SimSun" panose="02010600030101010101" pitchFamily="2" charset="-122"/>
                <a:cs typeface="Times New Roman" panose="02020603050405020304" pitchFamily="18" charset="0"/>
              </a:rPr>
              <a:t>We have to be aware that there is no three sorts of kata (</a:t>
            </a:r>
            <a:r>
              <a:rPr lang="en-US" sz="2000" i="1" dirty="0">
                <a:effectLst/>
                <a:latin typeface="Times New Roman" panose="02020603050405020304" pitchFamily="18" charset="0"/>
                <a:ea typeface="SimSun" panose="02010600030101010101" pitchFamily="2" charset="-122"/>
                <a:cs typeface="Times New Roman" panose="02020603050405020304" pitchFamily="18" charset="0"/>
              </a:rPr>
              <a:t>vinto</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for sight, </a:t>
            </a:r>
            <a:r>
              <a:rPr lang="en-US" sz="2000" i="1" dirty="0">
                <a:effectLst/>
                <a:latin typeface="Times New Roman" panose="02020603050405020304" pitchFamily="18" charset="0"/>
                <a:ea typeface="SimSun" panose="02010600030101010101" pitchFamily="2" charset="-122"/>
                <a:cs typeface="Times New Roman" panose="02020603050405020304" pitchFamily="18" charset="0"/>
              </a:rPr>
              <a:t>hyöen</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for exercise, and </a:t>
            </a:r>
            <a:r>
              <a:rPr lang="en-US" sz="2000" i="1" dirty="0">
                <a:effectLst/>
                <a:latin typeface="Times New Roman" panose="02020603050405020304" pitchFamily="18" charset="0"/>
                <a:ea typeface="SimSun" panose="02010600030101010101" pitchFamily="2" charset="-122"/>
                <a:cs typeface="Times New Roman" panose="02020603050405020304" pitchFamily="18" charset="0"/>
              </a:rPr>
              <a:t>rentan</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for energy)</a:t>
            </a:r>
            <a:r>
              <a:rPr lang="en-US" sz="2000" dirty="0">
                <a:latin typeface="Times New Roman" panose="02020603050405020304" pitchFamily="18" charset="0"/>
                <a:ea typeface="SimSun" panose="02010600030101010101" pitchFamily="2" charset="-122"/>
                <a:cs typeface="Times New Roman" panose="02020603050405020304" pitchFamily="18" charset="0"/>
              </a:rPr>
              <a:t> as defined by Lind in his book Lexikon der Kapfkunste. Such approach is complete ignorance. There is no magic in Kata as Jones wrote there are only advanced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techniques not understandable, or detectable by any commoner’s observation. Kata explanation given in modern era Karate books are naive and have no connection to real purpose. </a:t>
            </a:r>
          </a:p>
          <a:p>
            <a:pPr marL="0" indent="0">
              <a:buNone/>
            </a:pPr>
            <a:endParaRPr lang="sl-SI" sz="14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90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863FDF1-565E-421C-B0F0-FB0BE25D096B}"/>
              </a:ext>
            </a:extLst>
          </p:cNvPr>
          <p:cNvSpPr>
            <a:spLocks noGrp="1"/>
          </p:cNvSpPr>
          <p:nvPr>
            <p:ph idx="1"/>
          </p:nvPr>
        </p:nvSpPr>
        <p:spPr>
          <a:xfrm>
            <a:off x="838200" y="478679"/>
            <a:ext cx="10515600" cy="5698284"/>
          </a:xfrm>
        </p:spPr>
        <p:txBody>
          <a:bodyPr>
            <a:normAutofit lnSpcReduction="10000"/>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masters incorporated what they saw and knew into the art of self-defense hidden in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They incorporated</a:t>
            </a:r>
            <a:r>
              <a:rPr lang="sl-SI"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Peasants everyday natural moves learned unconsciously which are perfect circular moves spending the smallest energy to do the work. </a:t>
            </a: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Five elements of Chinese philosophy teaching how to stimulate or how to knock out </a:t>
            </a:r>
            <a:r>
              <a:rPr lang="en-US" sz="2600" dirty="0">
                <a:latin typeface="Times New Roman" panose="02020603050405020304" pitchFamily="18" charset="0"/>
                <a:ea typeface="Calibri" panose="020F0502020204030204" pitchFamily="34" charset="0"/>
                <a:cs typeface="Times New Roman" panose="02020603050405020304" pitchFamily="18" charset="0"/>
              </a:rPr>
              <a:t>attacker by attacking energy channels in human body. This five elements can be presented trough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five animals where it is important to understand philosophical meaning</a:t>
            </a:r>
            <a:r>
              <a:rPr lang="en-US" sz="2600" dirty="0">
                <a:latin typeface="Times New Roman" panose="02020603050405020304" pitchFamily="18" charset="0"/>
                <a:ea typeface="Calibri" panose="020F0502020204030204" pitchFamily="34" charset="0"/>
                <a:cs typeface="Times New Roman" panose="02020603050405020304" pitchFamily="18" charset="0"/>
              </a:rPr>
              <a:t> of five animals explaining how predators tiger and leopard are hunting, why dragon is invisible and how to behave as dragoon to be invisible, why snake bites so fast and how human can apply same technique, why crane is so stabile standing on one foot and how human can achieve same stability,  </a:t>
            </a:r>
          </a:p>
          <a:p>
            <a:pPr marL="0" indent="0">
              <a:buNone/>
            </a:pPr>
            <a:endParaRPr lang="sl-SI" dirty="0"/>
          </a:p>
        </p:txBody>
      </p:sp>
    </p:spTree>
    <p:extLst>
      <p:ext uri="{BB962C8B-B14F-4D97-AF65-F5344CB8AC3E}">
        <p14:creationId xmlns:p14="http://schemas.microsoft.com/office/powerpoint/2010/main" val="192406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9FC3EA-9846-4699-A3EF-3E3DDB36710A}"/>
              </a:ext>
            </a:extLst>
          </p:cNvPr>
          <p:cNvSpPr>
            <a:spLocks noGrp="1"/>
          </p:cNvSpPr>
          <p:nvPr>
            <p:ph type="title"/>
          </p:nvPr>
        </p:nvSpPr>
        <p:spPr>
          <a:xfrm>
            <a:off x="838200" y="365126"/>
            <a:ext cx="10515600" cy="555412"/>
          </a:xfrm>
        </p:spPr>
        <p:txBody>
          <a:bodyPr>
            <a:normAutofit/>
          </a:bodyPr>
          <a:lstStyle/>
          <a:p>
            <a:r>
              <a:rPr lang="en-US" sz="2400" b="1" dirty="0">
                <a:latin typeface="Times New Roman" panose="02020603050405020304" pitchFamily="18" charset="0"/>
                <a:cs typeface="Times New Roman" panose="02020603050405020304" pitchFamily="18" charset="0"/>
              </a:rPr>
              <a:t>Six </a:t>
            </a:r>
            <a:r>
              <a:rPr lang="en-US" sz="2400" b="1" i="1" dirty="0">
                <a:latin typeface="Times New Roman" panose="02020603050405020304" pitchFamily="18" charset="0"/>
                <a:cs typeface="Times New Roman" panose="02020603050405020304" pitchFamily="18" charset="0"/>
              </a:rPr>
              <a:t>Kata</a:t>
            </a:r>
            <a:r>
              <a:rPr lang="en-US" sz="2400" b="1" dirty="0">
                <a:latin typeface="Times New Roman" panose="02020603050405020304" pitchFamily="18" charset="0"/>
                <a:cs typeface="Times New Roman" panose="02020603050405020304" pitchFamily="18" charset="0"/>
              </a:rPr>
              <a:t> rules</a:t>
            </a:r>
          </a:p>
        </p:txBody>
      </p:sp>
      <p:sp>
        <p:nvSpPr>
          <p:cNvPr id="3" name="Označba mesta vsebine 2">
            <a:extLst>
              <a:ext uri="{FF2B5EF4-FFF2-40B4-BE49-F238E27FC236}">
                <a16:creationId xmlns:a16="http://schemas.microsoft.com/office/drawing/2014/main" id="{50997DB9-361E-4AC4-946D-E41594320E59}"/>
              </a:ext>
            </a:extLst>
          </p:cNvPr>
          <p:cNvSpPr>
            <a:spLocks noGrp="1"/>
          </p:cNvSpPr>
          <p:nvPr>
            <p:ph idx="1"/>
          </p:nvPr>
        </p:nvSpPr>
        <p:spPr>
          <a:xfrm>
            <a:off x="838200" y="1135330"/>
            <a:ext cx="10515600" cy="46886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Based on my research I set six rules how </a:t>
            </a:r>
            <a:r>
              <a:rPr lang="en-US" sz="2000" i="1" dirty="0">
                <a:latin typeface="Times New Roman" panose="02020603050405020304" pitchFamily="18" charset="0"/>
                <a:cs typeface="Times New Roman" panose="02020603050405020304" pitchFamily="18" charset="0"/>
              </a:rPr>
              <a:t>Kata </a:t>
            </a:r>
            <a:r>
              <a:rPr lang="en-US" sz="2000" dirty="0">
                <a:latin typeface="Times New Roman" panose="02020603050405020304" pitchFamily="18" charset="0"/>
                <a:cs typeface="Times New Roman" panose="02020603050405020304" pitchFamily="18" charset="0"/>
              </a:rPr>
              <a:t>are constructed and proved this rules trough </a:t>
            </a:r>
            <a:r>
              <a:rPr lang="en-US" sz="2000" i="1" dirty="0">
                <a:latin typeface="Times New Roman" panose="02020603050405020304" pitchFamily="18" charset="0"/>
                <a:cs typeface="Times New Roman" panose="02020603050405020304" pitchFamily="18" charset="0"/>
              </a:rPr>
              <a:t>Kata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Bunkai</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Applying this </a:t>
            </a:r>
            <a:r>
              <a:rPr lang="en-US" sz="2000" i="1" dirty="0">
                <a:latin typeface="Times New Roman" panose="02020603050405020304" pitchFamily="18" charset="0"/>
                <a:cs typeface="Times New Roman" panose="02020603050405020304" pitchFamily="18" charset="0"/>
              </a:rPr>
              <a:t>Kata</a:t>
            </a:r>
            <a:r>
              <a:rPr lang="en-US" sz="2000" dirty="0">
                <a:latin typeface="Times New Roman" panose="02020603050405020304" pitchFamily="18" charset="0"/>
                <a:cs typeface="Times New Roman" panose="02020603050405020304" pitchFamily="18" charset="0"/>
              </a:rPr>
              <a:t> rules in </a:t>
            </a:r>
            <a:r>
              <a:rPr lang="en-US" sz="2000" i="1" dirty="0">
                <a:latin typeface="Times New Roman" panose="02020603050405020304" pitchFamily="18" charset="0"/>
                <a:cs typeface="Times New Roman" panose="02020603050405020304" pitchFamily="18" charset="0"/>
              </a:rPr>
              <a:t>Kata</a:t>
            </a:r>
            <a:r>
              <a:rPr lang="en-US" sz="2000" dirty="0">
                <a:latin typeface="Times New Roman" panose="02020603050405020304" pitchFamily="18" charset="0"/>
                <a:cs typeface="Times New Roman" panose="02020603050405020304" pitchFamily="18" charset="0"/>
              </a:rPr>
              <a:t> construction research tells exactly if </a:t>
            </a:r>
            <a:r>
              <a:rPr lang="en-US" sz="2000" i="1" dirty="0">
                <a:latin typeface="Times New Roman" panose="02020603050405020304" pitchFamily="18" charset="0"/>
                <a:cs typeface="Times New Roman" panose="02020603050405020304" pitchFamily="18" charset="0"/>
              </a:rPr>
              <a:t>Kata</a:t>
            </a:r>
            <a:r>
              <a:rPr lang="en-US" sz="2000" dirty="0">
                <a:latin typeface="Times New Roman" panose="02020603050405020304" pitchFamily="18" charset="0"/>
                <a:cs typeface="Times New Roman" panose="02020603050405020304" pitchFamily="18" charset="0"/>
              </a:rPr>
              <a:t> is original old </a:t>
            </a:r>
            <a:r>
              <a:rPr lang="en-US" sz="2000" i="1" dirty="0">
                <a:latin typeface="Times New Roman" panose="02020603050405020304" pitchFamily="18" charset="0"/>
                <a:cs typeface="Times New Roman" panose="02020603050405020304" pitchFamily="18" charset="0"/>
              </a:rPr>
              <a:t>Kata</a:t>
            </a:r>
            <a:r>
              <a:rPr lang="en-US" sz="2000" dirty="0">
                <a:latin typeface="Times New Roman" panose="02020603050405020304" pitchFamily="18" charset="0"/>
                <a:cs typeface="Times New Roman" panose="02020603050405020304" pitchFamily="18" charset="0"/>
              </a:rPr>
              <a:t> or something created in twenty century. </a:t>
            </a:r>
          </a:p>
          <a:p>
            <a:pPr marL="0" indent="0">
              <a:buNone/>
            </a:pPr>
            <a:r>
              <a:rPr lang="en-US" sz="2000" dirty="0">
                <a:latin typeface="Times New Roman" panose="02020603050405020304" pitchFamily="18" charset="0"/>
                <a:cs typeface="Times New Roman" panose="02020603050405020304" pitchFamily="18" charset="0"/>
              </a:rPr>
              <a:t>First is Shogun rule that teaches as Funakoshi expressed that there is no first strike in Karate.</a:t>
            </a:r>
          </a:p>
          <a:p>
            <a:pPr marL="0" indent="0">
              <a:buNone/>
            </a:pPr>
            <a:r>
              <a:rPr lang="en-US" sz="2000" dirty="0">
                <a:latin typeface="Times New Roman" panose="02020603050405020304" pitchFamily="18" charset="0"/>
                <a:cs typeface="Times New Roman" panose="02020603050405020304" pitchFamily="18" charset="0"/>
              </a:rPr>
              <a:t>Second rule teach how in six steps execute self-defense by redirecting attacker energy, steeping in his inner space, positioning behind his body, striking acupressure points, breaking attacker extremities and killing.</a:t>
            </a:r>
          </a:p>
          <a:p>
            <a:pPr marL="0" indent="0">
              <a:buNone/>
            </a:pPr>
            <a:r>
              <a:rPr lang="en-US" sz="2000" dirty="0">
                <a:latin typeface="Times New Roman" panose="02020603050405020304" pitchFamily="18" charset="0"/>
                <a:cs typeface="Times New Roman" panose="02020603050405020304" pitchFamily="18" charset="0"/>
              </a:rPr>
              <a:t>Third rule is teaching to use attackers force.</a:t>
            </a:r>
          </a:p>
          <a:p>
            <a:pPr marL="0" indent="0">
              <a:buNone/>
            </a:pPr>
            <a:r>
              <a:rPr lang="en-US" sz="2000" dirty="0">
                <a:latin typeface="Times New Roman" panose="02020603050405020304" pitchFamily="18" charset="0"/>
                <a:cs typeface="Times New Roman" panose="02020603050405020304" pitchFamily="18" charset="0"/>
              </a:rPr>
              <a:t>Fourth rule is teaching to use body characteristic - kinesiology</a:t>
            </a:r>
          </a:p>
          <a:p>
            <a:pPr marL="0" indent="0">
              <a:buNone/>
            </a:pPr>
            <a:r>
              <a:rPr lang="en-US" sz="2000" dirty="0">
                <a:latin typeface="Times New Roman" panose="02020603050405020304" pitchFamily="18" charset="0"/>
                <a:cs typeface="Times New Roman" panose="02020603050405020304" pitchFamily="18" charset="0"/>
              </a:rPr>
              <a:t>Fifth rule is teaching to stay out and not to interwind with attacker</a:t>
            </a:r>
          </a:p>
          <a:p>
            <a:pPr marL="0" indent="0">
              <a:buNone/>
            </a:pPr>
            <a:r>
              <a:rPr lang="en-US" sz="2000" dirty="0">
                <a:latin typeface="Times New Roman" panose="02020603050405020304" pitchFamily="18" charset="0"/>
                <a:cs typeface="Times New Roman" panose="02020603050405020304" pitchFamily="18" charset="0"/>
              </a:rPr>
              <a:t>Sixth rule is teaching how to use emotions to confuse attacker. </a:t>
            </a:r>
          </a:p>
        </p:txBody>
      </p:sp>
    </p:spTree>
    <p:extLst>
      <p:ext uri="{BB962C8B-B14F-4D97-AF65-F5344CB8AC3E}">
        <p14:creationId xmlns:p14="http://schemas.microsoft.com/office/powerpoint/2010/main" val="181027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0C15B6-C6F5-4038-A0BB-4345DBA598A5}"/>
              </a:ext>
            </a:extLst>
          </p:cNvPr>
          <p:cNvSpPr>
            <a:spLocks noGrp="1"/>
          </p:cNvSpPr>
          <p:nvPr>
            <p:ph type="title"/>
          </p:nvPr>
        </p:nvSpPr>
        <p:spPr>
          <a:xfrm>
            <a:off x="838200" y="365125"/>
            <a:ext cx="10515600" cy="641329"/>
          </a:xfrm>
        </p:spPr>
        <p:txBody>
          <a:bodyPr>
            <a:noAutofit/>
          </a:bodyPr>
          <a:lstStyle/>
          <a:p>
            <a:pPr algn="ct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HISTORIC OBJECTS AND RELIABLE SOURCES PROVEING THAT </a:t>
            </a:r>
            <a:r>
              <a:rPr lang="en-US" sz="2400" b="1"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ARE MADE FOR SELF-DEFENSE</a:t>
            </a:r>
            <a:endParaRPr lang="sl-SI" sz="2400" dirty="0"/>
          </a:p>
        </p:txBody>
      </p:sp>
      <p:sp>
        <p:nvSpPr>
          <p:cNvPr id="3" name="Označba mesta vsebine 2">
            <a:extLst>
              <a:ext uri="{FF2B5EF4-FFF2-40B4-BE49-F238E27FC236}">
                <a16:creationId xmlns:a16="http://schemas.microsoft.com/office/drawing/2014/main" id="{828138E1-FFA4-461E-B2A6-566306AEBCC9}"/>
              </a:ext>
            </a:extLst>
          </p:cNvPr>
          <p:cNvSpPr>
            <a:spLocks noGrp="1"/>
          </p:cNvSpPr>
          <p:nvPr>
            <p:ph idx="1"/>
          </p:nvPr>
        </p:nvSpPr>
        <p:spPr>
          <a:xfrm>
            <a:off x="737161" y="1700502"/>
            <a:ext cx="7072281" cy="434666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The only 100% reliable source is Jixiao Xhinshu and quiet good source are Bubishi book editions. </a:t>
            </a:r>
          </a:p>
          <a:p>
            <a:pPr marL="0" indent="0">
              <a:buNone/>
            </a:pPr>
            <a:r>
              <a:rPr lang="en-US" sz="2000" dirty="0">
                <a:latin typeface="Times New Roman" panose="02020603050405020304" pitchFamily="18" charset="0"/>
                <a:cs typeface="Times New Roman" panose="02020603050405020304" pitchFamily="18" charset="0"/>
              </a:rPr>
              <a:t>Before I started to understand I had to be aware about stick theory and that why I studied Chinese mythology to understand what does in Chinese mythology mean plum blossom, carp leaps the falls, giraffe and many other words</a:t>
            </a:r>
            <a:r>
              <a:rPr lang="sl-S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Second was to learn how to observe Chines drawings and Chinese martial arts drawing</a:t>
            </a:r>
            <a:r>
              <a:rPr lang="sl-SI"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Both of them have to be observed very precisely, because painter</a:t>
            </a:r>
            <a:r>
              <a:rPr lang="sl-SI"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tr</a:t>
            </a:r>
            <a:r>
              <a:rPr lang="sl-SI" sz="2000"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ed to tell as much as possible about event or person on the drawing, besides that it was very important to come to conclusion that martial art drawing</a:t>
            </a:r>
            <a:r>
              <a:rPr lang="sl-SI"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show</a:t>
            </a:r>
            <a:r>
              <a:rPr lang="sl-SI"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most time fighters in most important position but not in same moment as we are used in western instructional books.</a:t>
            </a:r>
          </a:p>
        </p:txBody>
      </p:sp>
      <p:pic>
        <p:nvPicPr>
          <p:cNvPr id="4" name="Slika 3">
            <a:extLst>
              <a:ext uri="{FF2B5EF4-FFF2-40B4-BE49-F238E27FC236}">
                <a16:creationId xmlns:a16="http://schemas.microsoft.com/office/drawing/2014/main" id="{83CD0CD4-0582-46D8-8B89-893B56670B7A}"/>
              </a:ext>
            </a:extLst>
          </p:cNvPr>
          <p:cNvPicPr>
            <a:picLocks noChangeAspect="1"/>
          </p:cNvPicPr>
          <p:nvPr/>
        </p:nvPicPr>
        <p:blipFill>
          <a:blip r:embed="rId2" cstate="print"/>
          <a:srcRect/>
          <a:stretch>
            <a:fillRect/>
          </a:stretch>
        </p:blipFill>
        <p:spPr bwMode="auto">
          <a:xfrm>
            <a:off x="8362002" y="3527271"/>
            <a:ext cx="3522970" cy="2019752"/>
          </a:xfrm>
          <a:prstGeom prst="rect">
            <a:avLst/>
          </a:prstGeom>
          <a:noFill/>
          <a:ln w="9525">
            <a:noFill/>
            <a:miter lim="800000"/>
            <a:headEnd/>
            <a:tailEnd/>
          </a:ln>
        </p:spPr>
      </p:pic>
      <p:pic>
        <p:nvPicPr>
          <p:cNvPr id="5" name="Slika 4">
            <a:extLst>
              <a:ext uri="{FF2B5EF4-FFF2-40B4-BE49-F238E27FC236}">
                <a16:creationId xmlns:a16="http://schemas.microsoft.com/office/drawing/2014/main" id="{8B0EB8D2-97C1-4C47-9599-C6F541929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446" y="1194841"/>
            <a:ext cx="3543300" cy="1964055"/>
          </a:xfrm>
          <a:prstGeom prst="rect">
            <a:avLst/>
          </a:prstGeom>
        </p:spPr>
      </p:pic>
      <p:sp>
        <p:nvSpPr>
          <p:cNvPr id="7" name="PoljeZBesedilom 6">
            <a:extLst>
              <a:ext uri="{FF2B5EF4-FFF2-40B4-BE49-F238E27FC236}">
                <a16:creationId xmlns:a16="http://schemas.microsoft.com/office/drawing/2014/main" id="{4A340D19-FC7A-498D-BC2E-9FDF81FFA25F}"/>
              </a:ext>
            </a:extLst>
          </p:cNvPr>
          <p:cNvSpPr txBox="1"/>
          <p:nvPr/>
        </p:nvSpPr>
        <p:spPr>
          <a:xfrm>
            <a:off x="8234708" y="3146063"/>
            <a:ext cx="3812775" cy="369332"/>
          </a:xfrm>
          <a:prstGeom prst="rect">
            <a:avLst/>
          </a:prstGeom>
          <a:noFill/>
        </p:spPr>
        <p:txBody>
          <a:bodyPr wrap="none" rtlCol="0">
            <a:spAutoFit/>
          </a:bodyPr>
          <a:lstStyle/>
          <a:p>
            <a:r>
              <a:rPr lang="en-US" dirty="0"/>
              <a:t>Chinese painting from seventh century</a:t>
            </a:r>
          </a:p>
        </p:txBody>
      </p:sp>
      <p:sp>
        <p:nvSpPr>
          <p:cNvPr id="8" name="PoljeZBesedilom 7">
            <a:extLst>
              <a:ext uri="{FF2B5EF4-FFF2-40B4-BE49-F238E27FC236}">
                <a16:creationId xmlns:a16="http://schemas.microsoft.com/office/drawing/2014/main" id="{C3C70129-954C-4469-928B-0E3B0948B543}"/>
              </a:ext>
            </a:extLst>
          </p:cNvPr>
          <p:cNvSpPr txBox="1"/>
          <p:nvPr/>
        </p:nvSpPr>
        <p:spPr>
          <a:xfrm>
            <a:off x="8790365" y="5547023"/>
            <a:ext cx="2470396" cy="646331"/>
          </a:xfrm>
          <a:prstGeom prst="rect">
            <a:avLst/>
          </a:prstGeom>
          <a:noFill/>
        </p:spPr>
        <p:txBody>
          <a:bodyPr wrap="square" rtlCol="0">
            <a:spAutoFit/>
          </a:bodyPr>
          <a:lstStyle/>
          <a:p>
            <a:r>
              <a:rPr lang="en-US" dirty="0"/>
              <a:t>European drawing dated between 1400 and 1600</a:t>
            </a:r>
          </a:p>
        </p:txBody>
      </p:sp>
    </p:spTree>
    <p:extLst>
      <p:ext uri="{BB962C8B-B14F-4D97-AF65-F5344CB8AC3E}">
        <p14:creationId xmlns:p14="http://schemas.microsoft.com/office/powerpoint/2010/main" val="425833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FD94E1-99F3-43B0-AAB0-321D2F3A5758}"/>
              </a:ext>
            </a:extLst>
          </p:cNvPr>
          <p:cNvSpPr>
            <a:spLocks noGrp="1"/>
          </p:cNvSpPr>
          <p:nvPr>
            <p:ph type="title"/>
          </p:nvPr>
        </p:nvSpPr>
        <p:spPr>
          <a:xfrm>
            <a:off x="838200" y="365125"/>
            <a:ext cx="6532232" cy="414263"/>
          </a:xfrm>
        </p:spPr>
        <p:txBody>
          <a:bodyPr>
            <a:noAutofit/>
          </a:bodyPr>
          <a:lstStyle/>
          <a:p>
            <a:r>
              <a:rPr lang="en-US" sz="2400" b="1" dirty="0" err="1">
                <a:latin typeface="Times New Roman" panose="02020603050405020304" pitchFamily="18" charset="0"/>
                <a:cs typeface="Times New Roman" panose="02020603050405020304" pitchFamily="18" charset="0"/>
              </a:rPr>
              <a:t>Bubishi</a:t>
            </a:r>
            <a:r>
              <a:rPr lang="en-US" sz="2400" b="1" dirty="0">
                <a:latin typeface="Times New Roman" panose="02020603050405020304" pitchFamily="18" charset="0"/>
                <a:cs typeface="Times New Roman" panose="02020603050405020304" pitchFamily="18" charset="0"/>
              </a:rPr>
              <a:t> example</a:t>
            </a:r>
          </a:p>
        </p:txBody>
      </p:sp>
      <p:sp>
        <p:nvSpPr>
          <p:cNvPr id="3" name="Označba mesta vsebine 2">
            <a:extLst>
              <a:ext uri="{FF2B5EF4-FFF2-40B4-BE49-F238E27FC236}">
                <a16:creationId xmlns:a16="http://schemas.microsoft.com/office/drawing/2014/main" id="{A30AD875-42D4-4866-8C1B-B8D2920764CE}"/>
              </a:ext>
            </a:extLst>
          </p:cNvPr>
          <p:cNvSpPr>
            <a:spLocks noGrp="1"/>
          </p:cNvSpPr>
          <p:nvPr>
            <p:ph idx="1"/>
          </p:nvPr>
        </p:nvSpPr>
        <p:spPr>
          <a:xfrm>
            <a:off x="838200" y="1086234"/>
            <a:ext cx="7550960" cy="5253197"/>
          </a:xfrm>
        </p:spPr>
        <p:txBody>
          <a:bodyPr>
            <a:noAutofit/>
          </a:bodyPr>
          <a:lstStyle/>
          <a:p>
            <a:pPr marL="0" indent="0">
              <a:buNone/>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Aunt and Uncle </a:t>
            </a:r>
            <a:r>
              <a:rPr lang="en-US" sz="2000" i="1" dirty="0">
                <a:effectLst/>
                <a:latin typeface="Times New Roman" panose="02020603050405020304" pitchFamily="18" charset="0"/>
                <a:ea typeface="SimSun" panose="02010600030101010101" pitchFamily="2" charset="-122"/>
                <a:cs typeface="Times New Roman" panose="02020603050405020304" pitchFamily="18" charset="0"/>
              </a:rPr>
              <a:t>Zheng</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are fighting. </a:t>
            </a:r>
            <a:r>
              <a:rPr lang="sl-SI"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can be understood as a family name but symbolic explanation is attack. Term “uncle” </a:t>
            </a:r>
            <a:r>
              <a:rPr lang="sl-SI" sz="200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used to denote seniority telling that this self-defense is suitable for senior people. There is</a:t>
            </a:r>
            <a:r>
              <a:rPr lang="sl-SI"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“iron hand” what mean that someone is using an iron hand (metal), and metal energy is always used against wood pressure points. On  the drawing is the Aunt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 a position closer to the observer. This means that we have to focus on Aunt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Aunt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has stripes on her forehead (scars) and her lips are turned down (she is angry). Uncle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does not expect any resistance, and is still smiling. Aunt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is dressed well, from a noble, wealthy family, educated and has the knowledge of martial arts. Uncle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Zheng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is dressed in trousers with a sailor’s hat, showing that he is just some poor</a:t>
            </a:r>
            <a:r>
              <a:rPr lang="sl-SI"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drunk creature. His intentions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are clear and set with „White Money Style“. Monkey is stilling fruit by grabbing therefore this means that he want to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grab aunt Zheng. The Uncle is stepping close to the Aunt. She is diverting his kinetic energy to pass by, using the first defense from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San Chin Kata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finally </a:t>
            </a:r>
            <a:r>
              <a:rPr lang="sl-SI" sz="2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unt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place her right-hand palm in the form of the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Iron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bone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hand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on the side of the Uncle’s head, </a:t>
            </a:r>
            <a:r>
              <a:rPr lang="sl-SI" sz="2000" dirty="0">
                <a:effectLst/>
                <a:latin typeface="Times New Roman" panose="02020603050405020304" pitchFamily="18" charset="0"/>
                <a:ea typeface="Times New Roman" panose="02020603050405020304" pitchFamily="18" charset="0"/>
                <a:cs typeface="Times New Roman" panose="02020603050405020304" pitchFamily="18" charset="0"/>
              </a:rPr>
              <a:t>on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GB20 wood pressure point to knock him out same as in the final action of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Shin Pa Kata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endParaRPr lang="sl-SI" sz="1800" dirty="0">
              <a:effectLst/>
              <a:latin typeface="Times New Roman" panose="02020603050405020304" pitchFamily="18" charset="0"/>
              <a:ea typeface="Times New Roman" panose="02020603050405020304" pitchFamily="18" charset="0"/>
            </a:endParaRPr>
          </a:p>
          <a:p>
            <a:endParaRPr lang="sl-SI" sz="1800" dirty="0"/>
          </a:p>
        </p:txBody>
      </p:sp>
      <p:pic>
        <p:nvPicPr>
          <p:cNvPr id="4" name="Slika 3" descr="Zhen aunt and uncle">
            <a:extLst>
              <a:ext uri="{FF2B5EF4-FFF2-40B4-BE49-F238E27FC236}">
                <a16:creationId xmlns:a16="http://schemas.microsoft.com/office/drawing/2014/main" id="{9751AABD-3795-49B7-97A3-3743B20AE239}"/>
              </a:ext>
            </a:extLst>
          </p:cNvPr>
          <p:cNvPicPr>
            <a:picLocks noChangeAspect="1"/>
          </p:cNvPicPr>
          <p:nvPr/>
        </p:nvPicPr>
        <p:blipFill>
          <a:blip r:embed="rId2" cstate="print"/>
          <a:srcRect/>
          <a:stretch>
            <a:fillRect/>
          </a:stretch>
        </p:blipFill>
        <p:spPr bwMode="auto">
          <a:xfrm>
            <a:off x="8736374" y="1243265"/>
            <a:ext cx="2801022" cy="4181765"/>
          </a:xfrm>
          <a:prstGeom prst="rect">
            <a:avLst/>
          </a:prstGeom>
          <a:noFill/>
          <a:ln w="9525">
            <a:noFill/>
            <a:miter lim="800000"/>
            <a:headEnd/>
            <a:tailEnd/>
          </a:ln>
        </p:spPr>
      </p:pic>
    </p:spTree>
    <p:extLst>
      <p:ext uri="{BB962C8B-B14F-4D97-AF65-F5344CB8AC3E}">
        <p14:creationId xmlns:p14="http://schemas.microsoft.com/office/powerpoint/2010/main" val="281874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4E0A7F-5B65-416C-9A3A-4501E580C312}"/>
              </a:ext>
            </a:extLst>
          </p:cNvPr>
          <p:cNvSpPr>
            <a:spLocks noGrp="1"/>
          </p:cNvSpPr>
          <p:nvPr>
            <p:ph type="title"/>
          </p:nvPr>
        </p:nvSpPr>
        <p:spPr>
          <a:xfrm>
            <a:off x="838200" y="365126"/>
            <a:ext cx="10515600" cy="837710"/>
          </a:xfrm>
        </p:spPr>
        <p:txBody>
          <a:bodyPr/>
          <a:lstStyle/>
          <a:p>
            <a:r>
              <a:rPr lang="sl-SI" sz="4400" dirty="0" err="1">
                <a:latin typeface="Times New Roman" panose="02020603050405020304" pitchFamily="18" charset="0"/>
                <a:cs typeface="Times New Roman" panose="02020603050405020304" pitchFamily="18" charset="0"/>
              </a:rPr>
              <a:t>Explanation</a:t>
            </a:r>
            <a:endParaRPr lang="sl-SI" dirty="0"/>
          </a:p>
        </p:txBody>
      </p:sp>
      <p:sp>
        <p:nvSpPr>
          <p:cNvPr id="3" name="Označba mesta vsebine 2">
            <a:extLst>
              <a:ext uri="{FF2B5EF4-FFF2-40B4-BE49-F238E27FC236}">
                <a16:creationId xmlns:a16="http://schemas.microsoft.com/office/drawing/2014/main" id="{8BF8E561-1252-4CC7-8873-D188D6D7ED09}"/>
              </a:ext>
            </a:extLst>
          </p:cNvPr>
          <p:cNvSpPr>
            <a:spLocks noGrp="1"/>
          </p:cNvSpPr>
          <p:nvPr>
            <p:ph idx="1"/>
          </p:nvPr>
        </p:nvSpPr>
        <p:spPr>
          <a:xfrm>
            <a:off x="838200" y="4204821"/>
            <a:ext cx="10515600" cy="477643"/>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Uncle Zheng is approaching                Ant Zheng redirect his energy                 and knock him out.</a:t>
            </a:r>
          </a:p>
        </p:txBody>
      </p:sp>
      <p:pic>
        <p:nvPicPr>
          <p:cNvPr id="4" name="Slika 3">
            <a:extLst>
              <a:ext uri="{FF2B5EF4-FFF2-40B4-BE49-F238E27FC236}">
                <a16:creationId xmlns:a16="http://schemas.microsoft.com/office/drawing/2014/main" id="{56ABCBEC-33FC-406D-B648-BAA0C0DFBA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19" y="1775977"/>
            <a:ext cx="3584169" cy="2013734"/>
          </a:xfrm>
          <a:prstGeom prst="rect">
            <a:avLst/>
          </a:prstGeom>
          <a:noFill/>
          <a:ln>
            <a:noFill/>
          </a:ln>
        </p:spPr>
      </p:pic>
      <p:pic>
        <p:nvPicPr>
          <p:cNvPr id="5" name="Slika 4">
            <a:extLst>
              <a:ext uri="{FF2B5EF4-FFF2-40B4-BE49-F238E27FC236}">
                <a16:creationId xmlns:a16="http://schemas.microsoft.com/office/drawing/2014/main" id="{CEA2B26D-2150-4C43-B2B3-F4E6F530AF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659" y="1775976"/>
            <a:ext cx="3582675" cy="2013733"/>
          </a:xfrm>
          <a:prstGeom prst="rect">
            <a:avLst/>
          </a:prstGeom>
          <a:noFill/>
          <a:ln>
            <a:noFill/>
          </a:ln>
        </p:spPr>
      </p:pic>
      <p:pic>
        <p:nvPicPr>
          <p:cNvPr id="6" name="Slika 5">
            <a:extLst>
              <a:ext uri="{FF2B5EF4-FFF2-40B4-BE49-F238E27FC236}">
                <a16:creationId xmlns:a16="http://schemas.microsoft.com/office/drawing/2014/main" id="{F7EC5655-D521-4A58-A1A0-2B3A82162C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2505" y="1775975"/>
            <a:ext cx="3584243" cy="2013734"/>
          </a:xfrm>
          <a:prstGeom prst="rect">
            <a:avLst/>
          </a:prstGeom>
          <a:noFill/>
          <a:ln>
            <a:noFill/>
          </a:ln>
        </p:spPr>
      </p:pic>
    </p:spTree>
    <p:extLst>
      <p:ext uri="{BB962C8B-B14F-4D97-AF65-F5344CB8AC3E}">
        <p14:creationId xmlns:p14="http://schemas.microsoft.com/office/powerpoint/2010/main" val="360429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C9C21B-2D59-4FCE-A5AA-64CD500CF58D}"/>
              </a:ext>
            </a:extLst>
          </p:cNvPr>
          <p:cNvSpPr>
            <a:spLocks noGrp="1"/>
          </p:cNvSpPr>
          <p:nvPr>
            <p:ph type="title"/>
          </p:nvPr>
        </p:nvSpPr>
        <p:spPr>
          <a:xfrm>
            <a:off x="838200" y="365126"/>
            <a:ext cx="4820034" cy="469494"/>
          </a:xfrm>
        </p:spPr>
        <p:txBody>
          <a:bodyPr>
            <a:normAutofit/>
          </a:bodyPr>
          <a:lstStyle/>
          <a:p>
            <a:r>
              <a:rPr lang="en-US" sz="2400" b="1" dirty="0">
                <a:latin typeface="Times New Roman" panose="02020603050405020304" pitchFamily="18" charset="0"/>
                <a:cs typeface="Times New Roman" panose="02020603050405020304" pitchFamily="18" charset="0"/>
              </a:rPr>
              <a:t>Jixiao Xinshu Example</a:t>
            </a:r>
          </a:p>
        </p:txBody>
      </p:sp>
      <p:sp>
        <p:nvSpPr>
          <p:cNvPr id="6" name="Označba mesta vsebine 5">
            <a:extLst>
              <a:ext uri="{FF2B5EF4-FFF2-40B4-BE49-F238E27FC236}">
                <a16:creationId xmlns:a16="http://schemas.microsoft.com/office/drawing/2014/main" id="{8A6A5FFA-7295-4A01-9F03-9B772930EF8D}"/>
              </a:ext>
            </a:extLst>
          </p:cNvPr>
          <p:cNvSpPr>
            <a:spLocks noGrp="1"/>
          </p:cNvSpPr>
          <p:nvPr>
            <p:ph idx="1"/>
          </p:nvPr>
        </p:nvSpPr>
        <p:spPr>
          <a:xfrm>
            <a:off x="672502" y="1113602"/>
            <a:ext cx="7941577" cy="4913355"/>
          </a:xfrm>
        </p:spPr>
        <p:txBody>
          <a:bodyPr>
            <a:normAutofit fontScale="92500" lnSpcReduction="10000"/>
          </a:bodyPr>
          <a:lstStyle/>
          <a:p>
            <a:pPr marL="0" indent="0" algn="just">
              <a:lnSpc>
                <a:spcPct val="115000"/>
              </a:lnSpc>
              <a:spcAft>
                <a:spcPts val="1000"/>
              </a:spcAft>
              <a:buNone/>
            </a:pPr>
            <a:r>
              <a:rPr lang="en-US" sz="2400" dirty="0">
                <a:latin typeface="Times New Roman" panose="02020603050405020304" pitchFamily="18" charset="0"/>
                <a:cs typeface="Times New Roman" panose="02020603050405020304" pitchFamily="18" charset="0"/>
              </a:rPr>
              <a:t>When observing Qi Jiguangs posters the avoiding thing is that on one poster there are two verses and two fighters that have nothing in common. First action text tells:</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Casually hitch up your clothes and let your body assume the Going out the Door position.”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This means that one has to act as being in a narrow place where he has to hold his extremities and his clothes close to his body.” </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“Change to a lowered posture and momentarily take the Single Whip stance.”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This means that one has to prepare his  hands for whip. “</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Respond to your opponent as if you have no courage to advance forward.</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This means that you have to place yourself behind the attacker </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“Vacantly brighten your eyes and ready your hands for convenient opportunities.”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This means that one has to focus his eyes to the point where he will place his hit. </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endParaRPr lang="sl-SI" sz="14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endParaRPr lang="sl-SI"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15000"/>
              </a:lnSpc>
              <a:spcAft>
                <a:spcPts val="1000"/>
              </a:spcAft>
            </a:pPr>
            <a:endParaRPr lang="sl-SI" sz="14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sl-SI" sz="1400" dirty="0"/>
          </a:p>
        </p:txBody>
      </p:sp>
      <p:pic>
        <p:nvPicPr>
          <p:cNvPr id="7" name="Slika 6">
            <a:extLst>
              <a:ext uri="{FF2B5EF4-FFF2-40B4-BE49-F238E27FC236}">
                <a16:creationId xmlns:a16="http://schemas.microsoft.com/office/drawing/2014/main" id="{C43BD455-8E7A-4F82-8874-06E00B2583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079" y="947528"/>
            <a:ext cx="3010112" cy="4489778"/>
          </a:xfrm>
          <a:prstGeom prst="rect">
            <a:avLst/>
          </a:prstGeom>
          <a:noFill/>
          <a:ln>
            <a:noFill/>
          </a:ln>
        </p:spPr>
      </p:pic>
    </p:spTree>
    <p:extLst>
      <p:ext uri="{BB962C8B-B14F-4D97-AF65-F5344CB8AC3E}">
        <p14:creationId xmlns:p14="http://schemas.microsoft.com/office/powerpoint/2010/main" val="401068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B77A1D-88CC-4439-9271-876F81B8BE19}"/>
              </a:ext>
            </a:extLst>
          </p:cNvPr>
          <p:cNvSpPr>
            <a:spLocks noGrp="1"/>
          </p:cNvSpPr>
          <p:nvPr>
            <p:ph type="title"/>
          </p:nvPr>
        </p:nvSpPr>
        <p:spPr>
          <a:xfrm>
            <a:off x="838200" y="365126"/>
            <a:ext cx="10515600" cy="905216"/>
          </a:xfrm>
        </p:spPr>
        <p:txBody>
          <a:bodyPr>
            <a:normAutofit/>
          </a:bodyPr>
          <a:lstStyle/>
          <a:p>
            <a:r>
              <a:rPr lang="en-US" sz="2400" b="1" dirty="0">
                <a:latin typeface="Times New Roman" panose="02020603050405020304" pitchFamily="18" charset="0"/>
                <a:cs typeface="Times New Roman" panose="02020603050405020304" pitchFamily="18" charset="0"/>
              </a:rPr>
              <a:t>Explanation</a:t>
            </a:r>
          </a:p>
        </p:txBody>
      </p:sp>
      <p:sp>
        <p:nvSpPr>
          <p:cNvPr id="3" name="Označba mesta vsebine 2">
            <a:extLst>
              <a:ext uri="{FF2B5EF4-FFF2-40B4-BE49-F238E27FC236}">
                <a16:creationId xmlns:a16="http://schemas.microsoft.com/office/drawing/2014/main" id="{A24E9EEC-A887-4D92-B817-6B532F9442F7}"/>
              </a:ext>
            </a:extLst>
          </p:cNvPr>
          <p:cNvSpPr>
            <a:spLocks noGrp="1"/>
          </p:cNvSpPr>
          <p:nvPr>
            <p:ph idx="1"/>
          </p:nvPr>
        </p:nvSpPr>
        <p:spPr>
          <a:xfrm>
            <a:off x="789105" y="4344935"/>
            <a:ext cx="10515600" cy="1092370"/>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Starting position,  redirecting attackers energy,      going out of the do</a:t>
            </a:r>
            <a:r>
              <a:rPr lang="sl-SI" sz="22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r            knock out</a:t>
            </a:r>
          </a:p>
          <a:p>
            <a:pPr marL="0" indent="0">
              <a:buNone/>
            </a:pPr>
            <a:r>
              <a:rPr lang="en-US" sz="2200" dirty="0">
                <a:latin typeface="Times New Roman" panose="02020603050405020304" pitchFamily="18" charset="0"/>
                <a:cs typeface="Times New Roman" panose="02020603050405020304" pitchFamily="18" charset="0"/>
              </a:rPr>
              <a:t>                                                                                and preparing for whip,</a:t>
            </a:r>
          </a:p>
        </p:txBody>
      </p:sp>
      <p:pic>
        <p:nvPicPr>
          <p:cNvPr id="4" name="Slika 3">
            <a:extLst>
              <a:ext uri="{FF2B5EF4-FFF2-40B4-BE49-F238E27FC236}">
                <a16:creationId xmlns:a16="http://schemas.microsoft.com/office/drawing/2014/main" id="{27FF1C56-7C81-4F6E-9EA4-4D38599AC5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695" y="1782203"/>
            <a:ext cx="1797685" cy="2233295"/>
          </a:xfrm>
          <a:prstGeom prst="rect">
            <a:avLst/>
          </a:prstGeom>
          <a:noFill/>
          <a:ln>
            <a:noFill/>
          </a:ln>
        </p:spPr>
      </p:pic>
      <p:pic>
        <p:nvPicPr>
          <p:cNvPr id="5" name="Slika 4">
            <a:extLst>
              <a:ext uri="{FF2B5EF4-FFF2-40B4-BE49-F238E27FC236}">
                <a16:creationId xmlns:a16="http://schemas.microsoft.com/office/drawing/2014/main" id="{82C76F0D-0C06-433A-9C5E-9119E6EF26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703" y="1822726"/>
            <a:ext cx="1778000" cy="2209800"/>
          </a:xfrm>
          <a:prstGeom prst="rect">
            <a:avLst/>
          </a:prstGeom>
          <a:noFill/>
          <a:ln>
            <a:noFill/>
          </a:ln>
        </p:spPr>
      </p:pic>
      <p:pic>
        <p:nvPicPr>
          <p:cNvPr id="6" name="Slika 5">
            <a:extLst>
              <a:ext uri="{FF2B5EF4-FFF2-40B4-BE49-F238E27FC236}">
                <a16:creationId xmlns:a16="http://schemas.microsoft.com/office/drawing/2014/main" id="{3498AEAF-D50A-4E4D-8183-3C4C21134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526" y="1328659"/>
            <a:ext cx="2690093" cy="2686839"/>
          </a:xfrm>
          <a:prstGeom prst="rect">
            <a:avLst/>
          </a:prstGeom>
        </p:spPr>
      </p:pic>
      <p:pic>
        <p:nvPicPr>
          <p:cNvPr id="7" name="Slika 6">
            <a:extLst>
              <a:ext uri="{FF2B5EF4-FFF2-40B4-BE49-F238E27FC236}">
                <a16:creationId xmlns:a16="http://schemas.microsoft.com/office/drawing/2014/main" id="{0F5B3D53-F4AA-4C66-B61D-7B57CDB680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2348" y="1888248"/>
            <a:ext cx="1815465" cy="2127250"/>
          </a:xfrm>
          <a:prstGeom prst="rect">
            <a:avLst/>
          </a:prstGeom>
          <a:noFill/>
          <a:ln>
            <a:noFill/>
          </a:ln>
        </p:spPr>
      </p:pic>
    </p:spTree>
    <p:extLst>
      <p:ext uri="{BB962C8B-B14F-4D97-AF65-F5344CB8AC3E}">
        <p14:creationId xmlns:p14="http://schemas.microsoft.com/office/powerpoint/2010/main" val="212185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8B8D2AD-DF4A-4D87-BE77-9E32EFE5D8BB}"/>
              </a:ext>
            </a:extLst>
          </p:cNvPr>
          <p:cNvSpPr>
            <a:spLocks noGrp="1"/>
          </p:cNvSpPr>
          <p:nvPr>
            <p:ph idx="1"/>
          </p:nvPr>
        </p:nvSpPr>
        <p:spPr>
          <a:xfrm>
            <a:off x="742551" y="864251"/>
            <a:ext cx="10629351" cy="5713367"/>
          </a:xfrm>
        </p:spPr>
        <p:txBody>
          <a:bodyPr>
            <a:normAutofit fontScale="55000" lnSpcReduction="20000"/>
          </a:bodyPr>
          <a:lstStyle/>
          <a:p>
            <a:pPr marL="0" indent="0">
              <a:buNone/>
            </a:pPr>
            <a:r>
              <a:rPr lang="en-US" sz="4500" b="1" dirty="0">
                <a:latin typeface="Times New Roman" panose="02020603050405020304" pitchFamily="18" charset="0"/>
                <a:cs typeface="Times New Roman" panose="02020603050405020304" pitchFamily="18" charset="0"/>
              </a:rPr>
              <a:t>I</a:t>
            </a:r>
            <a:r>
              <a:rPr lang="sl-SI" sz="4500" b="1" dirty="0">
                <a:latin typeface="Times New Roman" panose="02020603050405020304" pitchFamily="18" charset="0"/>
                <a:cs typeface="Times New Roman" panose="02020603050405020304" pitchFamily="18" charset="0"/>
              </a:rPr>
              <a:t>NTRODUCTION</a:t>
            </a:r>
          </a:p>
          <a:p>
            <a:pPr marL="0" indent="0">
              <a:buNone/>
            </a:pPr>
            <a:endParaRPr lang="sl-SI" sz="4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In my research, as her title suggests, I devoted myself to </a:t>
            </a:r>
            <a:r>
              <a:rPr lang="en-US" sz="3200" i="1" dirty="0">
                <a:latin typeface="Times New Roman" panose="02020603050405020304" pitchFamily="18" charset="0"/>
                <a:ea typeface="Calibri" panose="020F0502020204030204" pitchFamily="34" charset="0"/>
                <a:cs typeface="Times New Roman" panose="02020603050405020304" pitchFamily="18" charset="0"/>
              </a:rPr>
              <a:t>Kata</a:t>
            </a:r>
            <a:r>
              <a:rPr lang="en-US" sz="3200" dirty="0">
                <a:latin typeface="Times New Roman" panose="02020603050405020304" pitchFamily="18" charset="0"/>
                <a:ea typeface="Calibri" panose="020F0502020204030204" pitchFamily="34" charset="0"/>
                <a:cs typeface="Times New Roman" panose="02020603050405020304" pitchFamily="18" charset="0"/>
              </a:rPr>
              <a:t> forms therefore I have to explain at first what </a:t>
            </a:r>
            <a:r>
              <a:rPr lang="en-US" sz="3200" i="1" dirty="0">
                <a:latin typeface="Times New Roman" panose="02020603050405020304" pitchFamily="18" charset="0"/>
                <a:ea typeface="Calibri" panose="020F0502020204030204" pitchFamily="34" charset="0"/>
                <a:cs typeface="Times New Roman" panose="02020603050405020304" pitchFamily="18" charset="0"/>
              </a:rPr>
              <a:t>kata</a:t>
            </a:r>
            <a:r>
              <a:rPr lang="en-US" sz="3200" dirty="0">
                <a:latin typeface="Times New Roman" panose="02020603050405020304" pitchFamily="18" charset="0"/>
                <a:ea typeface="Calibri" panose="020F0502020204030204" pitchFamily="34" charset="0"/>
                <a:cs typeface="Times New Roman" panose="02020603050405020304" pitchFamily="18" charset="0"/>
              </a:rPr>
              <a:t> forms are, what is </a:t>
            </a:r>
            <a:r>
              <a:rPr lang="en-US" sz="3200" i="1" dirty="0">
                <a:latin typeface="Times New Roman" panose="02020603050405020304" pitchFamily="18" charset="0"/>
                <a:ea typeface="Calibri" panose="020F0502020204030204" pitchFamily="34" charset="0"/>
                <a:cs typeface="Times New Roman" panose="02020603050405020304" pitchFamily="18" charset="0"/>
              </a:rPr>
              <a:t>Kata </a:t>
            </a:r>
            <a:r>
              <a:rPr lang="en-US" sz="3200" dirty="0">
                <a:latin typeface="Times New Roman" panose="02020603050405020304" pitchFamily="18" charset="0"/>
                <a:ea typeface="Calibri" panose="020F0502020204030204" pitchFamily="34" charset="0"/>
                <a:cs typeface="Times New Roman" panose="02020603050405020304" pitchFamily="18" charset="0"/>
              </a:rPr>
              <a:t>purpose and</a:t>
            </a:r>
            <a:r>
              <a:rPr lang="sl-SI"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how </a:t>
            </a:r>
            <a:r>
              <a:rPr lang="en-US" sz="3200" i="1" dirty="0">
                <a:latin typeface="Times New Roman" panose="02020603050405020304" pitchFamily="18" charset="0"/>
                <a:ea typeface="Calibri" panose="020F0502020204030204" pitchFamily="34" charset="0"/>
                <a:cs typeface="Times New Roman" panose="02020603050405020304" pitchFamily="18" charset="0"/>
              </a:rPr>
              <a:t>Kata</a:t>
            </a:r>
            <a:r>
              <a:rPr lang="en-US" sz="3200" dirty="0">
                <a:latin typeface="Times New Roman" panose="02020603050405020304" pitchFamily="18" charset="0"/>
                <a:ea typeface="Calibri" panose="020F0502020204030204" pitchFamily="34" charset="0"/>
                <a:cs typeface="Times New Roman" panose="02020603050405020304" pitchFamily="18" charset="0"/>
              </a:rPr>
              <a:t> are performed because according to my research and to my opinion </a:t>
            </a:r>
            <a:r>
              <a:rPr lang="en-US" sz="3200" i="1" dirty="0">
                <a:latin typeface="Times New Roman" panose="02020603050405020304" pitchFamily="18" charset="0"/>
                <a:ea typeface="Calibri" panose="020F0502020204030204" pitchFamily="34" charset="0"/>
                <a:cs typeface="Times New Roman" panose="02020603050405020304" pitchFamily="18" charset="0"/>
              </a:rPr>
              <a:t>Kata</a:t>
            </a:r>
            <a:r>
              <a:rPr lang="en-US" sz="3200" dirty="0">
                <a:latin typeface="Times New Roman" panose="02020603050405020304" pitchFamily="18" charset="0"/>
                <a:ea typeface="Calibri" panose="020F0502020204030204" pitchFamily="34" charset="0"/>
                <a:cs typeface="Times New Roman" panose="02020603050405020304" pitchFamily="18" charset="0"/>
              </a:rPr>
              <a:t> are not understood or mostly understood wrong.</a:t>
            </a:r>
            <a:endParaRPr lang="sl-SI" sz="3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200" i="1" dirty="0">
                <a:latin typeface="Times New Roman" panose="02020603050405020304" pitchFamily="18" charset="0"/>
                <a:ea typeface="Calibri" panose="020F0502020204030204" pitchFamily="34" charset="0"/>
                <a:cs typeface="Times New Roman" panose="02020603050405020304" pitchFamily="18" charset="0"/>
              </a:rPr>
              <a:t>Kata </a:t>
            </a:r>
            <a:r>
              <a:rPr lang="en-US" sz="3200" dirty="0">
                <a:latin typeface="Times New Roman" panose="02020603050405020304" pitchFamily="18" charset="0"/>
                <a:ea typeface="Calibri" panose="020F0502020204030204" pitchFamily="34" charset="0"/>
                <a:cs typeface="Times New Roman" panose="02020603050405020304" pitchFamily="18" charset="0"/>
              </a:rPr>
              <a:t>definition b</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y </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Jones is: “This Japanese concept identifies a prearranged, or choreographed, activity in which the basic techniques of a certain fighting style are acted out by one person. This is typical and wide spread, common and completely wrong understanding of </a:t>
            </a:r>
            <a:r>
              <a:rPr lang="en-US" sz="3200"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because there is no pre-twentieth century Japanese </a:t>
            </a:r>
            <a:r>
              <a:rPr lang="en-US" sz="3200"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all original </a:t>
            </a:r>
            <a:r>
              <a:rPr lang="en-US" sz="3200"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have Chinese roots, there is no choreography which was introduced in the twentieth century, fighting styles occurred out of not knowing original martial art, </a:t>
            </a:r>
            <a:r>
              <a:rPr lang="en-US" sz="3200"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does not contain basic but advance techniques. </a:t>
            </a:r>
            <a:endParaRPr lang="sl-SI" sz="3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nSpc>
                <a:spcPct val="107000"/>
              </a:lnSpc>
              <a:spcAft>
                <a:spcPts val="800"/>
              </a:spcAft>
              <a:buNone/>
            </a:pPr>
            <a:r>
              <a:rPr lang="en-US" sz="3200" i="1" dirty="0">
                <a:latin typeface="Times New Roman" panose="02020603050405020304" pitchFamily="18" charset="0"/>
                <a:ea typeface="SimSun" panose="02010600030101010101" pitchFamily="2" charset="-122"/>
                <a:cs typeface="Times New Roman" panose="02020603050405020304" pitchFamily="18" charset="0"/>
              </a:rPr>
              <a:t>Kata</a:t>
            </a:r>
            <a:r>
              <a:rPr lang="en-US" sz="3200" dirty="0">
                <a:latin typeface="Times New Roman" panose="02020603050405020304" pitchFamily="18" charset="0"/>
                <a:ea typeface="SimSun" panose="02010600030101010101" pitchFamily="2" charset="-122"/>
                <a:cs typeface="Times New Roman" panose="02020603050405020304" pitchFamily="18" charset="0"/>
              </a:rPr>
              <a:t> are not for fighting but for self-defense.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training forms are performed as their poetic name tell as dancing in the fields and Hokama stated that Kata come from Okinawan dances. </a:t>
            </a:r>
            <a:r>
              <a:rPr lang="en-US" sz="3200" dirty="0">
                <a:effectLst/>
                <a:latin typeface="Times New Roman" panose="02020603050405020304" pitchFamily="18" charset="0"/>
                <a:cs typeface="Times New Roman" panose="02020603050405020304" pitchFamily="18" charset="0"/>
              </a:rPr>
              <a:t>I strongly disagree with this statement. Kata did not come from dances but Kata was transformed to dances due to the </a:t>
            </a:r>
            <a:r>
              <a:rPr lang="en-US" sz="3200" dirty="0">
                <a:latin typeface="Times New Roman" panose="02020603050405020304" pitchFamily="18" charset="0"/>
                <a:cs typeface="Times New Roman" panose="02020603050405020304" pitchFamily="18" charset="0"/>
              </a:rPr>
              <a:t>b</a:t>
            </a:r>
            <a:r>
              <a:rPr lang="en-US" sz="3200" dirty="0">
                <a:effectLst/>
                <a:latin typeface="Times New Roman" panose="02020603050405020304" pitchFamily="18" charset="0"/>
                <a:cs typeface="Times New Roman" panose="02020603050405020304" pitchFamily="18" charset="0"/>
              </a:rPr>
              <a:t>an on training. Same happened with Capoiera and Angampora.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In this dance trainee walk mostly forward, backward, left and right to come from starting point mostly back to starting point. During walking he move hands and legs in several forms and</a:t>
            </a:r>
            <a:r>
              <a:rPr lang="en-US" sz="3200" dirty="0">
                <a:latin typeface="Times New Roman" panose="02020603050405020304" pitchFamily="18" charset="0"/>
                <a:cs typeface="Times New Roman" panose="02020603050405020304" pitchFamily="18" charset="0"/>
              </a:rPr>
              <a:t> release screams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76622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43D4E8-B379-4C39-9D1D-6A19F24226AE}"/>
              </a:ext>
            </a:extLst>
          </p:cNvPr>
          <p:cNvSpPr>
            <a:spLocks noGrp="1"/>
          </p:cNvSpPr>
          <p:nvPr>
            <p:ph type="title"/>
          </p:nvPr>
        </p:nvSpPr>
        <p:spPr>
          <a:xfrm>
            <a:off x="838200" y="369578"/>
            <a:ext cx="10515600" cy="622918"/>
          </a:xfrm>
        </p:spPr>
        <p:txBody>
          <a:bodyPr>
            <a:normAutofit/>
          </a:bodyPr>
          <a:lstStyle/>
          <a:p>
            <a:r>
              <a:rPr lang="en-US" sz="2800" b="1" dirty="0">
                <a:latin typeface="Times New Roman" panose="02020603050405020304" pitchFamily="18" charset="0"/>
                <a:cs typeface="Times New Roman" panose="02020603050405020304" pitchFamily="18" charset="0"/>
              </a:rPr>
              <a:t>C</a:t>
            </a:r>
            <a:r>
              <a:rPr lang="sl-SI" sz="2800" b="1" dirty="0">
                <a:latin typeface="Times New Roman" panose="02020603050405020304" pitchFamily="18" charset="0"/>
                <a:cs typeface="Times New Roman" panose="02020603050405020304" pitchFamily="18" charset="0"/>
              </a:rPr>
              <a:t>ONCLUSION</a:t>
            </a:r>
            <a:endParaRPr lang="en-US" sz="2800" b="1" dirty="0">
              <a:latin typeface="Times New Roman" panose="02020603050405020304" pitchFamily="18" charset="0"/>
              <a:cs typeface="Times New Roman" panose="02020603050405020304" pitchFamily="18" charset="0"/>
            </a:endParaRPr>
          </a:p>
        </p:txBody>
      </p:sp>
      <p:sp>
        <p:nvSpPr>
          <p:cNvPr id="3" name="Označba mesta vsebine 2">
            <a:extLst>
              <a:ext uri="{FF2B5EF4-FFF2-40B4-BE49-F238E27FC236}">
                <a16:creationId xmlns:a16="http://schemas.microsoft.com/office/drawing/2014/main" id="{3F5496B8-4B30-4687-8C32-88B4F9149800}"/>
              </a:ext>
            </a:extLst>
          </p:cNvPr>
          <p:cNvSpPr>
            <a:spLocks noGrp="1"/>
          </p:cNvSpPr>
          <p:nvPr>
            <p:ph idx="1"/>
          </p:nvPr>
        </p:nvSpPr>
        <p:spPr>
          <a:xfrm>
            <a:off x="838200" y="992496"/>
            <a:ext cx="10515600" cy="5184467"/>
          </a:xfrm>
        </p:spPr>
        <p:txBody>
          <a:bodyPr>
            <a:normAutofit fontScale="92500" lnSpcReduction="10000"/>
          </a:bodyPr>
          <a:lstStyle/>
          <a:p>
            <a:pPr marL="0" indent="0" algn="just">
              <a:lnSpc>
                <a:spcPct val="115000"/>
              </a:lnSpc>
              <a:spcAft>
                <a:spcPts val="1000"/>
              </a:spcAft>
              <a:buNone/>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I think I aimed to confirm the following theses: </a:t>
            </a:r>
          </a:p>
          <a:p>
            <a:pPr marL="342900" lvl="0" indent="-342900" algn="just">
              <a:lnSpc>
                <a:spcPct val="115000"/>
              </a:lnSpc>
              <a:spcAft>
                <a:spcPts val="1000"/>
              </a:spcAft>
              <a:buClr>
                <a:srgbClr val="222222"/>
              </a:buClr>
              <a:buFont typeface="Calibri" panose="020F0502020204030204" pitchFamily="34" charset="0"/>
              <a:buChar char="-"/>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Kata contain knowledge that would allow a defender to win. </a:t>
            </a:r>
          </a:p>
          <a:p>
            <a:pPr marL="342900" lvl="0" indent="-342900" algn="just">
              <a:lnSpc>
                <a:spcPct val="115000"/>
              </a:lnSpc>
              <a:spcAft>
                <a:spcPts val="1000"/>
              </a:spcAft>
              <a:buClr>
                <a:srgbClr val="222222"/>
              </a:buClr>
              <a:buFont typeface="Calibri" panose="020F0502020204030204" pitchFamily="34" charset="0"/>
              <a:buChar char="-"/>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Kata is intended for self-defense of weaker persons (women).</a:t>
            </a:r>
          </a:p>
          <a:p>
            <a:pPr marL="342900" lvl="0" indent="-342900" algn="just">
              <a:lnSpc>
                <a:spcPct val="115000"/>
              </a:lnSpc>
              <a:spcAft>
                <a:spcPts val="1000"/>
              </a:spcAft>
              <a:buClr>
                <a:srgbClr val="222222"/>
              </a:buClr>
              <a:buFont typeface="Calibri" panose="020F0502020204030204" pitchFamily="34" charset="0"/>
              <a:buChar char="-"/>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All original Kata in the style of the white crane were created by the Chinese or perhaps Okinawan masters</a:t>
            </a:r>
            <a:r>
              <a:rPr lang="sl-SI" sz="3200" dirty="0">
                <a:effectLst/>
                <a:latin typeface="Times New Roman" panose="02020603050405020304" pitchFamily="18" charset="0"/>
                <a:ea typeface="SimSun" panose="02010600030101010101" pitchFamily="2" charset="-122"/>
                <a:cs typeface="Times New Roman" panose="02020603050405020304" pitchFamily="18" charset="0"/>
              </a:rPr>
              <a:t>.</a:t>
            </a:r>
          </a:p>
          <a:p>
            <a:pPr marL="342900" lvl="0" indent="-342900" algn="just">
              <a:lnSpc>
                <a:spcPct val="115000"/>
              </a:lnSpc>
              <a:spcAft>
                <a:spcPts val="1000"/>
              </a:spcAft>
              <a:buClr>
                <a:srgbClr val="222222"/>
              </a:buClr>
              <a:buFont typeface="Calibri" panose="020F0502020204030204" pitchFamily="34" charset="0"/>
              <a:buChar char="-"/>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Kata was created out of a need for self-defense because the ordinary people of Okinawa were completely powerless due to the ban on carrying weapons and practicing martial arts.</a:t>
            </a:r>
          </a:p>
          <a:p>
            <a:pPr marL="0" lvl="0" indent="0" algn="just">
              <a:lnSpc>
                <a:spcPct val="115000"/>
              </a:lnSpc>
              <a:spcAft>
                <a:spcPts val="1000"/>
              </a:spcAft>
              <a:buClr>
                <a:srgbClr val="222222"/>
              </a:buClr>
              <a:buNone/>
            </a:pPr>
            <a:endParaRPr lang="sl-SI" sz="1400" dirty="0">
              <a:effectLst/>
              <a:latin typeface="Calibri" panose="020F0502020204030204" pitchFamily="34" charset="0"/>
              <a:ea typeface="SimSun" panose="02010600030101010101" pitchFamily="2" charset="-122"/>
              <a:cs typeface="Arial" panose="020B0604020202020204" pitchFamily="34" charset="0"/>
            </a:endParaRPr>
          </a:p>
          <a:p>
            <a:endParaRPr lang="sl-SI" dirty="0"/>
          </a:p>
        </p:txBody>
      </p:sp>
    </p:spTree>
    <p:extLst>
      <p:ext uri="{BB962C8B-B14F-4D97-AF65-F5344CB8AC3E}">
        <p14:creationId xmlns:p14="http://schemas.microsoft.com/office/powerpoint/2010/main" val="66554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61AB47E-1786-4DD8-BFCF-6CF90FBB963F}"/>
              </a:ext>
            </a:extLst>
          </p:cNvPr>
          <p:cNvSpPr>
            <a:spLocks noGrp="1"/>
          </p:cNvSpPr>
          <p:nvPr>
            <p:ph idx="1"/>
          </p:nvPr>
        </p:nvSpPr>
        <p:spPr>
          <a:xfrm>
            <a:off x="838200" y="730293"/>
            <a:ext cx="10515600" cy="5446670"/>
          </a:xfrm>
        </p:spPr>
        <p:txBody>
          <a:bodyPr>
            <a:normAutofit fontScale="85000" lnSpcReduction="20000"/>
          </a:bodyPr>
          <a:lstStyle/>
          <a:p>
            <a:pPr marL="0" lvl="0" indent="0" algn="just">
              <a:lnSpc>
                <a:spcPct val="115000"/>
              </a:lnSpc>
              <a:spcAft>
                <a:spcPts val="1000"/>
              </a:spcAft>
              <a:buClr>
                <a:srgbClr val="222222"/>
              </a:buClr>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And I think I got answers</a:t>
            </a:r>
            <a:r>
              <a:rPr lang="sl-SI" dirty="0">
                <a:effectLst/>
                <a:latin typeface="Times New Roman" panose="02020603050405020304" pitchFamily="18" charset="0"/>
                <a:ea typeface="SimSun" panose="02010600030101010101" pitchFamily="2" charset="-122"/>
                <a:cs typeface="Times New Roman" panose="02020603050405020304" pitchFamily="18" charset="0"/>
              </a:rPr>
              <a:t> to</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p>
          <a:p>
            <a:pPr marL="342900" lvl="0" indent="-342900" algn="just">
              <a:lnSpc>
                <a:spcPct val="115000"/>
              </a:lnSpc>
              <a:spcAft>
                <a:spcPts val="1000"/>
              </a:spcAft>
              <a:buFont typeface="+mj-lt"/>
              <a:buAutoNum type="arabicPeriod"/>
            </a:pPr>
            <a:r>
              <a:rPr lang="sl-SI" dirty="0">
                <a:latin typeface="Times New Roman" panose="02020603050405020304" pitchFamily="18" charset="0"/>
                <a:ea typeface="SimSun" panose="02010600030101010101" pitchFamily="2" charset="-122"/>
                <a:cs typeface="Times New Roman" panose="02020603050405020304" pitchFamily="18" charset="0"/>
              </a:rPr>
              <a:t>A</a:t>
            </a:r>
            <a:r>
              <a:rPr lang="en-US" dirty="0">
                <a:latin typeface="Times New Roman" panose="02020603050405020304" pitchFamily="18" charset="0"/>
                <a:ea typeface="SimSun" panose="02010600030101010101" pitchFamily="2" charset="-122"/>
                <a:cs typeface="Times New Roman" panose="02020603050405020304" pitchFamily="18" charset="0"/>
              </a:rPr>
              <a:t> historical aspect</a:t>
            </a:r>
            <a:r>
              <a:rPr lang="sl-SI" dirty="0">
                <a:latin typeface="Times New Roman" panose="02020603050405020304" pitchFamily="18" charset="0"/>
                <a:ea typeface="SimSun" panose="02010600030101010101" pitchFamily="2" charset="-122"/>
                <a:cs typeface="Times New Roman" panose="02020603050405020304" pitchFamily="18" charset="0"/>
              </a:rPr>
              <a:t> w</a:t>
            </a:r>
            <a:r>
              <a:rPr lang="en-US" dirty="0">
                <a:latin typeface="Times New Roman" panose="02020603050405020304" pitchFamily="18" charset="0"/>
                <a:ea typeface="SimSun" panose="02010600030101010101" pitchFamily="2" charset="-122"/>
                <a:cs typeface="Times New Roman" panose="02020603050405020304" pitchFamily="18" charset="0"/>
              </a:rPr>
              <a:t>hen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dirty="0">
                <a:effectLst/>
                <a:latin typeface="Times New Roman" panose="02020603050405020304" pitchFamily="18" charset="0"/>
                <a:ea typeface="SimSun" panose="02010600030101010101" pitchFamily="2" charset="-122"/>
                <a:cs typeface="Times New Roman" panose="02020603050405020304" pitchFamily="18" charset="0"/>
              </a:rPr>
              <a:t> forms appeared. </a:t>
            </a:r>
            <a:r>
              <a:rPr lang="en-US" dirty="0">
                <a:latin typeface="Times New Roman" panose="02020603050405020304" pitchFamily="18" charset="0"/>
                <a:ea typeface="SimSun" panose="02010600030101010101" pitchFamily="2" charset="-122"/>
                <a:cs typeface="Times New Roman" panose="02020603050405020304" pitchFamily="18" charset="0"/>
              </a:rPr>
              <a:t>White Crane Kata appeared from sixteen century onwards.</a:t>
            </a:r>
            <a:endParaRPr lang="en-US"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mj-lt"/>
              <a:buAutoNum type="arabicPeriod"/>
            </a:pPr>
            <a:r>
              <a:rPr lang="en-US" dirty="0">
                <a:effectLst/>
                <a:latin typeface="Times New Roman" panose="02020603050405020304" pitchFamily="18" charset="0"/>
                <a:ea typeface="SimSun" panose="02010600030101010101" pitchFamily="2" charset="-122"/>
                <a:cs typeface="Times New Roman" panose="02020603050405020304" pitchFamily="18" charset="0"/>
              </a:rPr>
              <a:t>What is the purpose of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dirty="0">
                <a:effectLst/>
                <a:latin typeface="Times New Roman" panose="02020603050405020304" pitchFamily="18" charset="0"/>
                <a:ea typeface="SimSun" panose="02010600030101010101" pitchFamily="2" charset="-122"/>
                <a:cs typeface="Times New Roman" panose="02020603050405020304" pitchFamily="18" charset="0"/>
              </a:rPr>
              <a:t>. Kata were created to practice weaker person self-defense against stronger imaginary attacker.</a:t>
            </a:r>
          </a:p>
          <a:p>
            <a:pPr marL="342900" indent="-342900" algn="just">
              <a:lnSpc>
                <a:spcPct val="115000"/>
              </a:lnSpc>
              <a:spcAft>
                <a:spcPts val="1000"/>
              </a:spcAft>
              <a:buFont typeface="+mj-lt"/>
              <a:buAutoNum type="arabicPeriod"/>
            </a:pPr>
            <a:r>
              <a:rPr lang="sl-SI" dirty="0">
                <a:latin typeface="Times New Roman" panose="02020603050405020304" pitchFamily="18" charset="0"/>
                <a:ea typeface="SimSun" panose="02010600030101010101" pitchFamily="2" charset="-122"/>
                <a:cs typeface="Times New Roman" panose="02020603050405020304" pitchFamily="18" charset="0"/>
              </a:rPr>
              <a:t>A</a:t>
            </a:r>
            <a:r>
              <a:rPr lang="en-US" dirty="0">
                <a:latin typeface="Times New Roman" panose="02020603050405020304" pitchFamily="18" charset="0"/>
                <a:ea typeface="SimSun" panose="02010600030101010101" pitchFamily="2" charset="-122"/>
                <a:cs typeface="Times New Roman" panose="02020603050405020304" pitchFamily="18" charset="0"/>
              </a:rPr>
              <a:t> social aspect</a:t>
            </a:r>
            <a:r>
              <a:rPr lang="sl-SI" dirty="0">
                <a:latin typeface="Times New Roman" panose="02020603050405020304" pitchFamily="18" charset="0"/>
                <a:ea typeface="SimSun" panose="02010600030101010101" pitchFamily="2" charset="-122"/>
                <a:cs typeface="Times New Roman" panose="02020603050405020304" pitchFamily="18" charset="0"/>
              </a:rPr>
              <a:t> w</a:t>
            </a:r>
            <a:r>
              <a:rPr lang="en-US" dirty="0" err="1">
                <a:latin typeface="Times New Roman" panose="02020603050405020304" pitchFamily="18" charset="0"/>
                <a:ea typeface="SimSun" panose="02010600030101010101" pitchFamily="2" charset="-122"/>
                <a:cs typeface="Times New Roman" panose="02020603050405020304" pitchFamily="18" charset="0"/>
              </a:rPr>
              <a:t>hy</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 </a:t>
            </a:r>
            <a:r>
              <a:rPr lang="en-US" dirty="0">
                <a:effectLst/>
                <a:latin typeface="Times New Roman" panose="02020603050405020304" pitchFamily="18" charset="0"/>
                <a:ea typeface="SimSun" panose="02010600030101010101" pitchFamily="2" charset="-122"/>
                <a:cs typeface="Times New Roman" panose="02020603050405020304" pitchFamily="18" charset="0"/>
              </a:rPr>
              <a:t>were created,.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 </a:t>
            </a:r>
            <a:r>
              <a:rPr lang="en-US" dirty="0">
                <a:effectLst/>
                <a:latin typeface="Times New Roman" panose="02020603050405020304" pitchFamily="18" charset="0"/>
                <a:ea typeface="SimSun" panose="02010600030101010101" pitchFamily="2" charset="-122"/>
                <a:cs typeface="Times New Roman" panose="02020603050405020304" pitchFamily="18" charset="0"/>
              </a:rPr>
              <a:t>developed out of the need for Okinawan people to defend themselves from Japanese occupier. </a:t>
            </a:r>
          </a:p>
          <a:p>
            <a:pPr marL="342900" lvl="0" indent="-342900" algn="just">
              <a:lnSpc>
                <a:spcPct val="115000"/>
              </a:lnSpc>
              <a:spcAft>
                <a:spcPts val="1000"/>
              </a:spcAft>
              <a:buFont typeface="+mj-lt"/>
              <a:buAutoNum type="arabicPeriod"/>
            </a:pPr>
            <a:r>
              <a:rPr lang="sl-SI" dirty="0">
                <a:latin typeface="Times New Roman" panose="02020603050405020304" pitchFamily="18" charset="0"/>
                <a:ea typeface="SimSun" panose="02010600030101010101" pitchFamily="2" charset="-122"/>
                <a:cs typeface="Times New Roman" panose="02020603050405020304" pitchFamily="18" charset="0"/>
              </a:rPr>
              <a:t>A</a:t>
            </a:r>
            <a:r>
              <a:rPr lang="en-US" dirty="0">
                <a:latin typeface="Times New Roman" panose="02020603050405020304" pitchFamily="18" charset="0"/>
                <a:ea typeface="SimSun" panose="02010600030101010101" pitchFamily="2" charset="-122"/>
                <a:cs typeface="Times New Roman" panose="02020603050405020304" pitchFamily="18" charset="0"/>
              </a:rPr>
              <a:t> logical aspect</a:t>
            </a:r>
            <a:r>
              <a:rPr lang="sl-SI" dirty="0">
                <a:latin typeface="Times New Roman" panose="02020603050405020304" pitchFamily="18" charset="0"/>
                <a:ea typeface="SimSun" panose="02010600030101010101" pitchFamily="2" charset="-122"/>
                <a:cs typeface="Times New Roman" panose="02020603050405020304" pitchFamily="18" charset="0"/>
              </a:rPr>
              <a:t> f</a:t>
            </a:r>
            <a:r>
              <a:rPr lang="en-US" dirty="0">
                <a:latin typeface="Times New Roman" panose="02020603050405020304" pitchFamily="18" charset="0"/>
                <a:ea typeface="SimSun" panose="02010600030101010101" pitchFamily="2" charset="-122"/>
                <a:cs typeface="Times New Roman" panose="02020603050405020304" pitchFamily="18" charset="0"/>
              </a:rPr>
              <a:t>or </a:t>
            </a:r>
            <a:r>
              <a:rPr lang="en-US" dirty="0">
                <a:effectLst/>
                <a:latin typeface="Times New Roman" panose="02020603050405020304" pitchFamily="18" charset="0"/>
                <a:ea typeface="SimSun" panose="02010600030101010101" pitchFamily="2" charset="-122"/>
                <a:cs typeface="Times New Roman" panose="02020603050405020304" pitchFamily="18" charset="0"/>
              </a:rPr>
              <a:t>whom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dirty="0">
                <a:effectLst/>
                <a:latin typeface="Times New Roman" panose="02020603050405020304" pitchFamily="18" charset="0"/>
                <a:ea typeface="SimSun" panose="02010600030101010101" pitchFamily="2" charset="-122"/>
                <a:cs typeface="Times New Roman" panose="02020603050405020304" pitchFamily="18" charset="0"/>
              </a:rPr>
              <a:t> were created. Kata were created for common people</a:t>
            </a:r>
            <a:r>
              <a:rPr lang="sl-SI"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mj-lt"/>
              <a:buAutoNum type="arabicPeriod"/>
            </a:pPr>
            <a:r>
              <a:rPr lang="en-US" dirty="0">
                <a:effectLst/>
                <a:latin typeface="Times New Roman" panose="02020603050405020304" pitchFamily="18" charset="0"/>
                <a:ea typeface="SimSun" panose="02010600030101010101" pitchFamily="2" charset="-122"/>
                <a:cs typeface="Times New Roman" panose="02020603050405020304" pitchFamily="18" charset="0"/>
              </a:rPr>
              <a:t>When the perception of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Kata</a:t>
            </a:r>
            <a:r>
              <a:rPr lang="en-US" dirty="0">
                <a:effectLst/>
                <a:latin typeface="Times New Roman" panose="02020603050405020304" pitchFamily="18" charset="0"/>
                <a:ea typeface="SimSun" panose="02010600030101010101" pitchFamily="2" charset="-122"/>
                <a:cs typeface="Times New Roman" panose="02020603050405020304" pitchFamily="18" charset="0"/>
              </a:rPr>
              <a:t> turned to something for strong men. Kata turn happened  end of nineteen and beginning of twentieth century. </a:t>
            </a:r>
          </a:p>
          <a:p>
            <a:pPr marL="0" indent="0">
              <a:buNone/>
            </a:pPr>
            <a:endParaRPr lang="sl-SI" dirty="0"/>
          </a:p>
        </p:txBody>
      </p:sp>
    </p:spTree>
    <p:extLst>
      <p:ext uri="{BB962C8B-B14F-4D97-AF65-F5344CB8AC3E}">
        <p14:creationId xmlns:p14="http://schemas.microsoft.com/office/powerpoint/2010/main" val="923705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D11B331-3A29-4156-B84D-35C424848910}"/>
              </a:ext>
            </a:extLst>
          </p:cNvPr>
          <p:cNvSpPr>
            <a:spLocks noGrp="1"/>
          </p:cNvSpPr>
          <p:nvPr>
            <p:ph idx="1"/>
          </p:nvPr>
        </p:nvSpPr>
        <p:spPr>
          <a:xfrm>
            <a:off x="838200" y="2804569"/>
            <a:ext cx="10515600" cy="1018728"/>
          </a:xfrm>
        </p:spPr>
        <p:txBody>
          <a:bodyPr/>
          <a:lstStyle/>
          <a:p>
            <a:pPr marL="0" indent="0" algn="ctr">
              <a:buNone/>
            </a:pPr>
            <a:r>
              <a:rPr lang="en-US" dirty="0"/>
              <a:t> </a:t>
            </a:r>
            <a:r>
              <a:rPr lang="en-US" dirty="0">
                <a:latin typeface="Times New Roman" panose="02020603050405020304" pitchFamily="18" charset="0"/>
                <a:cs typeface="Times New Roman" panose="02020603050405020304" pitchFamily="18" charset="0"/>
              </a:rPr>
              <a:t>Thank you for listening and if anybody would like to discus details he can find me on sefer@siol.net </a:t>
            </a:r>
          </a:p>
          <a:p>
            <a:pPr marL="0" indent="0">
              <a:buNone/>
            </a:pPr>
            <a:endParaRPr lang="sl-SI" dirty="0"/>
          </a:p>
          <a:p>
            <a:pPr marL="0" indent="0">
              <a:buNone/>
            </a:pPr>
            <a:endParaRPr lang="sl-SI" dirty="0"/>
          </a:p>
        </p:txBody>
      </p:sp>
    </p:spTree>
    <p:extLst>
      <p:ext uri="{BB962C8B-B14F-4D97-AF65-F5344CB8AC3E}">
        <p14:creationId xmlns:p14="http://schemas.microsoft.com/office/powerpoint/2010/main" val="112232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3CC7877-BDF7-46DB-833A-8FFD42D3C732}"/>
              </a:ext>
            </a:extLst>
          </p:cNvPr>
          <p:cNvSpPr>
            <a:spLocks noGrp="1"/>
          </p:cNvSpPr>
          <p:nvPr>
            <p:ph idx="1"/>
          </p:nvPr>
        </p:nvSpPr>
        <p:spPr>
          <a:xfrm>
            <a:off x="797784" y="699044"/>
            <a:ext cx="10515600" cy="5696704"/>
          </a:xfrm>
        </p:spPr>
        <p:txBody>
          <a:bodyPr>
            <a:normAutofit fontScale="62500" lnSpcReduction="20000"/>
          </a:bodyPr>
          <a:lstStyle/>
          <a:p>
            <a:pPr marL="0" indent="0">
              <a:buNone/>
            </a:pPr>
            <a:r>
              <a:rPr lang="en-US" sz="5900" b="1" dirty="0">
                <a:latin typeface="Times New Roman" panose="02020603050405020304" pitchFamily="18" charset="0"/>
                <a:cs typeface="Times New Roman" panose="02020603050405020304" pitchFamily="18" charset="0"/>
              </a:rPr>
              <a:t>R</a:t>
            </a:r>
            <a:r>
              <a:rPr lang="sl-SI" sz="5900" b="1" dirty="0">
                <a:latin typeface="Times New Roman" panose="02020603050405020304" pitchFamily="18" charset="0"/>
                <a:cs typeface="Times New Roman" panose="02020603050405020304" pitchFamily="18" charset="0"/>
              </a:rPr>
              <a:t>ESEARCH QUESTIONS</a:t>
            </a:r>
            <a:endParaRPr lang="en-US" sz="5900" b="1"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sz="5100" dirty="0">
                <a:effectLst/>
                <a:latin typeface="Times New Roman" panose="02020603050405020304" pitchFamily="18" charset="0"/>
                <a:ea typeface="Calibri" panose="020F0502020204030204" pitchFamily="34" charset="0"/>
                <a:cs typeface="Times New Roman" panose="02020603050405020304" pitchFamily="18" charset="0"/>
              </a:rPr>
              <a:t>At the beginning I set to me following questions</a:t>
            </a:r>
            <a:r>
              <a:rPr lang="sl-SI" sz="5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5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US" sz="5100" dirty="0">
                <a:effectLst/>
                <a:latin typeface="Times New Roman" panose="02020603050405020304" pitchFamily="18" charset="0"/>
                <a:ea typeface="Calibri" panose="020F0502020204030204" pitchFamily="34" charset="0"/>
                <a:cs typeface="Times New Roman" panose="02020603050405020304" pitchFamily="18" charset="0"/>
              </a:rPr>
              <a:t>What is the purpose of </a:t>
            </a:r>
            <a:r>
              <a:rPr lang="en-US" sz="51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5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When did </a:t>
            </a:r>
            <a:r>
              <a:rPr lang="en-US" sz="5100" i="1" dirty="0">
                <a:effectLst/>
                <a:latin typeface="Times New Roman" panose="02020603050405020304" pitchFamily="18" charset="0"/>
                <a:ea typeface="Times New Roman" panose="02020603050405020304" pitchFamily="18" charset="0"/>
                <a:cs typeface="Times New Roman" panose="02020603050405020304" pitchFamily="18" charset="0"/>
              </a:rPr>
              <a:t>Kata</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appear?</a:t>
            </a:r>
          </a:p>
          <a:p>
            <a:pPr marL="0" lvl="0" indent="0" algn="just">
              <a:lnSpc>
                <a:spcPct val="115000"/>
              </a:lnSpc>
              <a:spcAft>
                <a:spcPts val="800"/>
              </a:spcAft>
              <a:buClr>
                <a:srgbClr val="222222"/>
              </a:buClr>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Why did </a:t>
            </a:r>
            <a:r>
              <a:rPr lang="en-US" sz="5100" i="1" dirty="0">
                <a:effectLst/>
                <a:latin typeface="Times New Roman" panose="02020603050405020304" pitchFamily="18" charset="0"/>
                <a:ea typeface="Times New Roman" panose="02020603050405020304" pitchFamily="18" charset="0"/>
                <a:cs typeface="Times New Roman" panose="02020603050405020304" pitchFamily="18" charset="0"/>
              </a:rPr>
              <a:t>Kata</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appear? </a:t>
            </a:r>
          </a:p>
          <a:p>
            <a:pPr marL="0" lvl="0" indent="0" algn="just">
              <a:lnSpc>
                <a:spcPct val="115000"/>
              </a:lnSpc>
              <a:spcAft>
                <a:spcPts val="800"/>
              </a:spcAft>
              <a:buClr>
                <a:srgbClr val="222222"/>
              </a:buClr>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For whom were </a:t>
            </a:r>
            <a:r>
              <a:rPr lang="en-US" sz="5100" i="1" dirty="0">
                <a:effectLst/>
                <a:latin typeface="Times New Roman" panose="02020603050405020304" pitchFamily="18" charset="0"/>
                <a:ea typeface="Times New Roman" panose="02020603050405020304" pitchFamily="18" charset="0"/>
                <a:cs typeface="Times New Roman" panose="02020603050405020304" pitchFamily="18" charset="0"/>
              </a:rPr>
              <a:t>Kata</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created for?</a:t>
            </a:r>
          </a:p>
          <a:p>
            <a:pPr marL="0" lvl="0" indent="0" algn="just">
              <a:lnSpc>
                <a:spcPct val="115000"/>
              </a:lnSpc>
              <a:spcAft>
                <a:spcPts val="800"/>
              </a:spcAft>
              <a:buClr>
                <a:srgbClr val="222222"/>
              </a:buClr>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When did </a:t>
            </a:r>
            <a:r>
              <a:rPr lang="en-US" sz="5100" i="1" dirty="0">
                <a:effectLst/>
                <a:latin typeface="Times New Roman" panose="02020603050405020304" pitchFamily="18" charset="0"/>
                <a:ea typeface="Times New Roman" panose="02020603050405020304" pitchFamily="18" charset="0"/>
                <a:cs typeface="Times New Roman" panose="02020603050405020304" pitchFamily="18" charset="0"/>
              </a:rPr>
              <a:t>Kata</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perception of the art of self-defense change into the sport of strong men? </a:t>
            </a:r>
          </a:p>
          <a:p>
            <a:pPr marL="0" lvl="0" indent="0" algn="just">
              <a:lnSpc>
                <a:spcPct val="115000"/>
              </a:lnSpc>
              <a:spcAft>
                <a:spcPts val="800"/>
              </a:spcAft>
              <a:buClr>
                <a:srgbClr val="222222"/>
              </a:buClr>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What credible historical sources confirm my theses? </a:t>
            </a:r>
            <a:endParaRPr lang="en-US" sz="5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79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BC12E5F-F807-4163-B7CD-0FB0A0D6CB39}"/>
              </a:ext>
            </a:extLst>
          </p:cNvPr>
          <p:cNvSpPr>
            <a:spLocks noGrp="1"/>
          </p:cNvSpPr>
          <p:nvPr>
            <p:ph idx="1"/>
          </p:nvPr>
        </p:nvSpPr>
        <p:spPr>
          <a:xfrm>
            <a:off x="838200" y="558459"/>
            <a:ext cx="10515600" cy="5618504"/>
          </a:xfrm>
        </p:spPr>
        <p:txBody>
          <a:bodyPr>
            <a:normAutofit/>
          </a:bodyPr>
          <a:lstStyle/>
          <a:p>
            <a:pPr marL="0" indent="0">
              <a:buNone/>
            </a:pPr>
            <a:endParaRPr lang="sl-SI" dirty="0"/>
          </a:p>
          <a:p>
            <a:pPr marL="0" indent="0"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After researching philosophical and historiographical literature, participating in courses of other masters, my own teachings, analyzing works of art, and graphic material, I set the following hypotheses: </a:t>
            </a:r>
          </a:p>
          <a:p>
            <a:pPr marL="0" indent="0"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Kata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intended for self-defense of a weaker person (women).</a:t>
            </a:r>
          </a:p>
          <a:p>
            <a:pPr marL="0" indent="0"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All original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the White Crane style were created by Chinese or perhaps Okinawan masters from the sixteenth century onwards.</a:t>
            </a:r>
          </a:p>
          <a:p>
            <a:pPr marL="0" indent="0"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Kata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was created because ordinary people of Okinawa were completely powerless under Japanese invaders due to the ban on carrying weapons and practicing martial arts.</a:t>
            </a:r>
          </a:p>
          <a:p>
            <a:pPr marL="0" indent="0">
              <a:buNone/>
            </a:pPr>
            <a:endParaRPr lang="sl-SI" dirty="0"/>
          </a:p>
        </p:txBody>
      </p:sp>
    </p:spTree>
    <p:extLst>
      <p:ext uri="{BB962C8B-B14F-4D97-AF65-F5344CB8AC3E}">
        <p14:creationId xmlns:p14="http://schemas.microsoft.com/office/powerpoint/2010/main" val="289779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23D197-9AB6-49F0-A9F8-AC6D0BEF0308}"/>
              </a:ext>
            </a:extLst>
          </p:cNvPr>
          <p:cNvSpPr>
            <a:spLocks noGrp="1"/>
          </p:cNvSpPr>
          <p:nvPr>
            <p:ph type="title"/>
          </p:nvPr>
        </p:nvSpPr>
        <p:spPr>
          <a:xfrm>
            <a:off x="838200" y="365125"/>
            <a:ext cx="10515600" cy="534119"/>
          </a:xfrm>
        </p:spPr>
        <p:txBody>
          <a:bodyPr>
            <a:normAutofit/>
          </a:bodyPr>
          <a:lstStyle/>
          <a:p>
            <a:r>
              <a:rPr lang="sl-SI" sz="2400" b="1" dirty="0">
                <a:latin typeface="Times New Roman" panose="02020603050405020304" pitchFamily="18" charset="0"/>
                <a:cs typeface="Times New Roman" panose="02020603050405020304" pitchFamily="18" charset="0"/>
              </a:rPr>
              <a:t>LITERATURE</a:t>
            </a:r>
          </a:p>
        </p:txBody>
      </p:sp>
      <p:sp>
        <p:nvSpPr>
          <p:cNvPr id="3" name="Označba mesta vsebine 2">
            <a:extLst>
              <a:ext uri="{FF2B5EF4-FFF2-40B4-BE49-F238E27FC236}">
                <a16:creationId xmlns:a16="http://schemas.microsoft.com/office/drawing/2014/main" id="{9CE8D81E-293A-47B4-95EA-9695A29A7094}"/>
              </a:ext>
            </a:extLst>
          </p:cNvPr>
          <p:cNvSpPr>
            <a:spLocks noGrp="1"/>
          </p:cNvSpPr>
          <p:nvPr>
            <p:ph idx="1"/>
          </p:nvPr>
        </p:nvSpPr>
        <p:spPr>
          <a:xfrm>
            <a:off x="903875" y="1012592"/>
            <a:ext cx="10515600" cy="5431166"/>
          </a:xfrm>
        </p:spPr>
        <p:txBody>
          <a:bodyPr>
            <a:normAutofit/>
          </a:bodyPr>
          <a:lstStyle/>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Here I faced to my biggest research problem. There is no much written on this subject. I tried to find historical documents but there is nearly no historical documents because carrying weapons and training martial arts (including literature on this subject) was banned on Okinawa from 1477 to 1868. Even acclaimed martial arts historian Patrick McCarthy explains how “credible pre-twentieth century documents explaining the history and evolution of Karate are virtually non-existent”. The only books on which I could rely and with which I could later compare my findings are general Qi Jiguang Jixiao Xinshu military manual written in 1561 and the twentieth century Bubishi book editions</a:t>
            </a:r>
            <a:r>
              <a:rPr lang="sl-SI"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Even so, I found and read more than ninety books and fifteen articles that are in direct or indirect connection with my research.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p:txBody>
      </p:sp>
    </p:spTree>
    <p:extLst>
      <p:ext uri="{BB962C8B-B14F-4D97-AF65-F5344CB8AC3E}">
        <p14:creationId xmlns:p14="http://schemas.microsoft.com/office/powerpoint/2010/main" val="238527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C82BDE-5C14-479C-B3AC-D904520E4241}"/>
              </a:ext>
            </a:extLst>
          </p:cNvPr>
          <p:cNvSpPr>
            <a:spLocks noGrp="1"/>
          </p:cNvSpPr>
          <p:nvPr>
            <p:ph type="title"/>
          </p:nvPr>
        </p:nvSpPr>
        <p:spPr>
          <a:xfrm>
            <a:off x="950378" y="297619"/>
            <a:ext cx="10515600" cy="604507"/>
          </a:xfrm>
        </p:spPr>
        <p:txBody>
          <a:bodyPr>
            <a:normAutofit/>
          </a:bodyPr>
          <a:lstStyle/>
          <a:p>
            <a:r>
              <a:rPr lang="en-US" sz="2800" b="1" dirty="0">
                <a:latin typeface="Times New Roman" panose="02020603050405020304" pitchFamily="18" charset="0"/>
                <a:cs typeface="Times New Roman" panose="02020603050405020304" pitchFamily="18" charset="0"/>
              </a:rPr>
              <a:t>Qi Jiguang </a:t>
            </a:r>
            <a:r>
              <a:rPr lang="sl-SI"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 his </a:t>
            </a:r>
            <a:r>
              <a:rPr lang="sl-SI"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Jixiao Xinshu</a:t>
            </a:r>
          </a:p>
        </p:txBody>
      </p:sp>
      <p:sp>
        <p:nvSpPr>
          <p:cNvPr id="3" name="Označba mesta vsebine 2">
            <a:extLst>
              <a:ext uri="{FF2B5EF4-FFF2-40B4-BE49-F238E27FC236}">
                <a16:creationId xmlns:a16="http://schemas.microsoft.com/office/drawing/2014/main" id="{C216AEEF-8130-4E29-8794-AC17A54A46AF}"/>
              </a:ext>
            </a:extLst>
          </p:cNvPr>
          <p:cNvSpPr>
            <a:spLocks noGrp="1"/>
          </p:cNvSpPr>
          <p:nvPr>
            <p:ph idx="1"/>
          </p:nvPr>
        </p:nvSpPr>
        <p:spPr>
          <a:xfrm>
            <a:off x="2585122" y="1370782"/>
            <a:ext cx="6431286" cy="47768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Out of his dress we can see that Qi </a:t>
            </a:r>
            <a:r>
              <a:rPr lang="en-US" sz="2400" dirty="0" err="1">
                <a:latin typeface="Times New Roman" panose="02020603050405020304" pitchFamily="18" charset="0"/>
                <a:cs typeface="Times New Roman" panose="02020603050405020304" pitchFamily="18" charset="0"/>
              </a:rPr>
              <a:t>Jiguang</a:t>
            </a:r>
            <a:r>
              <a:rPr lang="en-US" sz="2400" dirty="0">
                <a:latin typeface="Times New Roman" panose="02020603050405020304" pitchFamily="18" charset="0"/>
                <a:cs typeface="Times New Roman" panose="02020603050405020304" pitchFamily="18" charset="0"/>
              </a:rPr>
              <a:t> was very important man he was dressed red that was allowed only to high officials with ornaments of golden dragons presenting his imperial power and authority and with peacocks presenting his power and protection. </a:t>
            </a:r>
            <a:endParaRPr lang="sl-SI"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Jixiao</a:t>
            </a:r>
            <a:r>
              <a:rPr lang="en-US" sz="2400" dirty="0">
                <a:latin typeface="Times New Roman" panose="02020603050405020304" pitchFamily="18" charset="0"/>
                <a:cs typeface="Times New Roman" panose="02020603050405020304" pitchFamily="18" charset="0"/>
              </a:rPr>
              <a:t> Xinshu contains 32 posters of a fighter with the accompanying text written in verses full of symbols which I manage to explain them all. It </a:t>
            </a:r>
            <a:r>
              <a:rPr lang="en-US" sz="2400" dirty="0">
                <a:latin typeface="Times New Roman" panose="02020603050405020304" pitchFamily="18" charset="0"/>
                <a:ea typeface="SimSun" panose="02010600030101010101" pitchFamily="2" charset="-122"/>
                <a:cs typeface="Times New Roman" panose="02020603050405020304" pitchFamily="18" charset="0"/>
              </a:rPr>
              <a:t>is especially important that Qi Jiguang wrote that these posters are meant for those who cannot be strong. This is the first written and non‑disputable confirmation that </a:t>
            </a:r>
            <a:r>
              <a:rPr lang="en-US" sz="2400" i="1" dirty="0">
                <a:latin typeface="Times New Roman" panose="02020603050405020304" pitchFamily="18" charset="0"/>
                <a:ea typeface="SimSun" panose="02010600030101010101" pitchFamily="2" charset="-122"/>
                <a:cs typeface="Times New Roman" panose="02020603050405020304" pitchFamily="18" charset="0"/>
              </a:rPr>
              <a:t>Kata</a:t>
            </a:r>
            <a:r>
              <a:rPr lang="en-US" sz="2400" dirty="0">
                <a:latin typeface="Times New Roman" panose="02020603050405020304" pitchFamily="18" charset="0"/>
                <a:ea typeface="SimSun" panose="02010600030101010101" pitchFamily="2" charset="-122"/>
                <a:cs typeface="Times New Roman" panose="02020603050405020304" pitchFamily="18" charset="0"/>
              </a:rPr>
              <a:t> were made for self-defense of weaker persons</a:t>
            </a:r>
            <a:r>
              <a:rPr lang="sl-SI"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p>
        </p:txBody>
      </p:sp>
      <p:pic>
        <p:nvPicPr>
          <p:cNvPr id="7" name="Slika 6">
            <a:extLst>
              <a:ext uri="{FF2B5EF4-FFF2-40B4-BE49-F238E27FC236}">
                <a16:creationId xmlns:a16="http://schemas.microsoft.com/office/drawing/2014/main" id="{1ABAB800-4063-4378-B5C7-E7B5D31558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89144" y="1853348"/>
            <a:ext cx="1848408" cy="3427012"/>
          </a:xfrm>
          <a:prstGeom prst="rect">
            <a:avLst/>
          </a:prstGeom>
          <a:noFill/>
          <a:ln>
            <a:noFill/>
          </a:ln>
        </p:spPr>
      </p:pic>
      <p:pic>
        <p:nvPicPr>
          <p:cNvPr id="8" name="Slika 7">
            <a:extLst>
              <a:ext uri="{FF2B5EF4-FFF2-40B4-BE49-F238E27FC236}">
                <a16:creationId xmlns:a16="http://schemas.microsoft.com/office/drawing/2014/main" id="{C77D4B4C-CE09-40C3-BC44-75C25F471D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893" y="1370782"/>
            <a:ext cx="2921681" cy="4354958"/>
          </a:xfrm>
          <a:prstGeom prst="rect">
            <a:avLst/>
          </a:prstGeom>
          <a:noFill/>
          <a:ln>
            <a:noFill/>
          </a:ln>
        </p:spPr>
      </p:pic>
    </p:spTree>
    <p:extLst>
      <p:ext uri="{BB962C8B-B14F-4D97-AF65-F5344CB8AC3E}">
        <p14:creationId xmlns:p14="http://schemas.microsoft.com/office/powerpoint/2010/main" val="348602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6C9942-34AD-474D-AC88-5318FC5EC013}"/>
              </a:ext>
            </a:extLst>
          </p:cNvPr>
          <p:cNvSpPr>
            <a:spLocks noGrp="1"/>
          </p:cNvSpPr>
          <p:nvPr>
            <p:ph type="title"/>
          </p:nvPr>
        </p:nvSpPr>
        <p:spPr>
          <a:xfrm>
            <a:off x="838200" y="365126"/>
            <a:ext cx="6507312" cy="503808"/>
          </a:xfrm>
        </p:spPr>
        <p:txBody>
          <a:bodyPr>
            <a:normAutofit/>
          </a:bodyPr>
          <a:lstStyle/>
          <a:p>
            <a:r>
              <a:rPr lang="sl-SI" sz="2400" b="1" dirty="0">
                <a:latin typeface="Times New Roman" panose="02020603050405020304" pitchFamily="18" charset="0"/>
                <a:cs typeface="Times New Roman" panose="02020603050405020304" pitchFamily="18" charset="0"/>
              </a:rPr>
              <a:t>Bubishi</a:t>
            </a:r>
          </a:p>
        </p:txBody>
      </p:sp>
      <p:pic>
        <p:nvPicPr>
          <p:cNvPr id="4" name="Označba mesta vsebine 3">
            <a:extLst>
              <a:ext uri="{FF2B5EF4-FFF2-40B4-BE49-F238E27FC236}">
                <a16:creationId xmlns:a16="http://schemas.microsoft.com/office/drawing/2014/main" id="{496BAB81-8D93-4D13-BA6D-1A5991949D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25725" y="4019392"/>
            <a:ext cx="1841074" cy="2321589"/>
          </a:xfrm>
          <a:prstGeom prst="rect">
            <a:avLst/>
          </a:prstGeom>
        </p:spPr>
      </p:pic>
      <p:pic>
        <p:nvPicPr>
          <p:cNvPr id="5" name="Slika 4" descr="06">
            <a:extLst>
              <a:ext uri="{FF2B5EF4-FFF2-40B4-BE49-F238E27FC236}">
                <a16:creationId xmlns:a16="http://schemas.microsoft.com/office/drawing/2014/main" id="{32BCF697-0890-4025-924D-9494BCE8B9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3639" y="2525105"/>
            <a:ext cx="1472565" cy="1378585"/>
          </a:xfrm>
          <a:prstGeom prst="rect">
            <a:avLst/>
          </a:prstGeom>
          <a:noFill/>
          <a:ln>
            <a:noFill/>
          </a:ln>
        </p:spPr>
      </p:pic>
      <p:pic>
        <p:nvPicPr>
          <p:cNvPr id="6" name="Slika 5">
            <a:extLst>
              <a:ext uri="{FF2B5EF4-FFF2-40B4-BE49-F238E27FC236}">
                <a16:creationId xmlns:a16="http://schemas.microsoft.com/office/drawing/2014/main" id="{E16AF24C-5A31-404E-B45B-0A5CF42B0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5725" y="617030"/>
            <a:ext cx="2070100" cy="1338580"/>
          </a:xfrm>
          <a:prstGeom prst="rect">
            <a:avLst/>
          </a:prstGeom>
        </p:spPr>
      </p:pic>
      <p:sp>
        <p:nvSpPr>
          <p:cNvPr id="7" name="PoljeZBesedilom 6">
            <a:extLst>
              <a:ext uri="{FF2B5EF4-FFF2-40B4-BE49-F238E27FC236}">
                <a16:creationId xmlns:a16="http://schemas.microsoft.com/office/drawing/2014/main" id="{FC4E9D7C-24E8-4D0F-BFB3-7B6528EB3146}"/>
              </a:ext>
            </a:extLst>
          </p:cNvPr>
          <p:cNvSpPr txBox="1"/>
          <p:nvPr/>
        </p:nvSpPr>
        <p:spPr>
          <a:xfrm>
            <a:off x="685716" y="2487726"/>
            <a:ext cx="8618598" cy="3227102"/>
          </a:xfrm>
          <a:prstGeom prst="rect">
            <a:avLst/>
          </a:prstGeom>
          <a:noFill/>
        </p:spPr>
        <p:txBody>
          <a:bodyPr wrap="square" rtlCol="0">
            <a:spAutoFit/>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Bubishi editions mostly have 48 drawings with accompanying text in a language full of symbols. This book is based on the notes of Okinawan students who studied in China around 1850. There are several different editions that differ from each other in small but important details.</a:t>
            </a:r>
            <a:r>
              <a:rPr lang="sl-SI"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so I succeeded to decode all 48 poster</a:t>
            </a:r>
            <a:r>
              <a:rPr lang="sl-SI"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my study I used edition from Patrick McCarthy, </a:t>
            </a:r>
            <a:r>
              <a:rPr lang="en-US" sz="2400" i="1" dirty="0">
                <a:effectLst/>
                <a:latin typeface="Times New Roman" panose="02020603050405020304" pitchFamily="18" charset="0"/>
                <a:ea typeface="SimSun" panose="02010600030101010101" pitchFamily="2" charset="-122"/>
              </a:rPr>
              <a:t>The Original Fu Roku Bubishi</a:t>
            </a:r>
            <a:r>
              <a:rPr lang="en-US" sz="2400" dirty="0">
                <a:effectLst/>
                <a:latin typeface="Times New Roman" panose="02020603050405020304" pitchFamily="18" charset="0"/>
                <a:ea typeface="SimSun" panose="02010600030101010101" pitchFamily="2" charset="-122"/>
              </a:rPr>
              <a:t> by unknown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author</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SimSun" panose="02010600030101010101" pitchFamily="2" charset="-122"/>
              </a:rPr>
              <a:t> Nisan David S., Kangyi Lui. </a:t>
            </a:r>
            <a:r>
              <a:rPr lang="en-US" sz="2400" i="1" dirty="0">
                <a:effectLst/>
                <a:latin typeface="Times New Roman" panose="02020603050405020304" pitchFamily="18" charset="0"/>
                <a:ea typeface="SimSun" panose="02010600030101010101" pitchFamily="2" charset="-122"/>
              </a:rPr>
              <a:t>The general Tian </a:t>
            </a:r>
            <a:r>
              <a:rPr lang="en-US" sz="2400" i="1" dirty="0" err="1">
                <a:effectLst/>
                <a:latin typeface="Times New Roman" panose="02020603050405020304" pitchFamily="18" charset="0"/>
                <a:ea typeface="SimSun" panose="02010600030101010101" pitchFamily="2" charset="-122"/>
              </a:rPr>
              <a:t>Wubezhi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PoljeZBesedilom 2">
            <a:extLst>
              <a:ext uri="{FF2B5EF4-FFF2-40B4-BE49-F238E27FC236}">
                <a16:creationId xmlns:a16="http://schemas.microsoft.com/office/drawing/2014/main" id="{32FCFF71-A8AA-409C-9B43-0B7F1200848A}"/>
              </a:ext>
            </a:extLst>
          </p:cNvPr>
          <p:cNvSpPr txBox="1"/>
          <p:nvPr/>
        </p:nvSpPr>
        <p:spPr>
          <a:xfrm>
            <a:off x="9447565" y="1915279"/>
            <a:ext cx="2426420" cy="923330"/>
          </a:xfrm>
          <a:prstGeom prst="rect">
            <a:avLst/>
          </a:prstGeom>
          <a:noFill/>
        </p:spPr>
        <p:txBody>
          <a:bodyPr wrap="square" rtlCol="0">
            <a:spAutoFit/>
          </a:bodyPr>
          <a:lstStyle/>
          <a:p>
            <a:r>
              <a:rPr lang="en-US" sz="1800" dirty="0">
                <a:effectLst/>
                <a:latin typeface="Times New Roman" panose="02020603050405020304" pitchFamily="18" charset="0"/>
                <a:ea typeface="SimSun" panose="02010600030101010101" pitchFamily="2" charset="-122"/>
                <a:cs typeface="Times New Roman" panose="02020603050405020304" pitchFamily="18" charset="0"/>
              </a:rPr>
              <a:t>Gathering around a fire.         </a:t>
            </a:r>
            <a:endParaRPr lang="sl-SI" sz="18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1800" dirty="0">
                <a:effectLst/>
                <a:latin typeface="Times New Roman" panose="02020603050405020304" pitchFamily="18" charset="0"/>
                <a:ea typeface="SimSun" panose="02010600030101010101" pitchFamily="2" charset="-122"/>
                <a:cs typeface="Times New Roman" panose="02020603050405020304" pitchFamily="18" charset="0"/>
              </a:rPr>
              <a:t>Breaking bamboo.</a:t>
            </a:r>
            <a:endParaRPr lang="sl-SI"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sl-SI" dirty="0"/>
          </a:p>
        </p:txBody>
      </p:sp>
    </p:spTree>
    <p:extLst>
      <p:ext uri="{BB962C8B-B14F-4D97-AF65-F5344CB8AC3E}">
        <p14:creationId xmlns:p14="http://schemas.microsoft.com/office/powerpoint/2010/main" val="397199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8826C8-911C-4290-9793-91FBA59FB6B7}"/>
              </a:ext>
            </a:extLst>
          </p:cNvPr>
          <p:cNvSpPr>
            <a:spLocks noGrp="1"/>
          </p:cNvSpPr>
          <p:nvPr>
            <p:ph type="title"/>
          </p:nvPr>
        </p:nvSpPr>
        <p:spPr>
          <a:xfrm>
            <a:off x="838200" y="365125"/>
            <a:ext cx="10515600" cy="334483"/>
          </a:xfrm>
        </p:spPr>
        <p:txBody>
          <a:bodyPr>
            <a:noAutofit/>
          </a:bodyPr>
          <a:lstStyle/>
          <a:p>
            <a:r>
              <a:rPr lang="en-US" sz="2400" b="1" dirty="0">
                <a:latin typeface="Times New Roman" panose="02020603050405020304" pitchFamily="18" charset="0"/>
                <a:cs typeface="Times New Roman" panose="02020603050405020304" pitchFamily="18" charset="0"/>
              </a:rPr>
              <a:t>R</a:t>
            </a:r>
            <a:r>
              <a:rPr lang="sl-SI" sz="2400" b="1" dirty="0">
                <a:latin typeface="Times New Roman" panose="02020603050405020304" pitchFamily="18" charset="0"/>
                <a:cs typeface="Times New Roman" panose="02020603050405020304" pitchFamily="18" charset="0"/>
              </a:rPr>
              <a:t>ESEARCH METHODOLOGY</a:t>
            </a:r>
            <a:endParaRPr lang="en-US" sz="2400" b="1" dirty="0">
              <a:latin typeface="Times New Roman" panose="02020603050405020304" pitchFamily="18" charset="0"/>
              <a:cs typeface="Times New Roman" panose="02020603050405020304" pitchFamily="18" charset="0"/>
            </a:endParaRPr>
          </a:p>
        </p:txBody>
      </p:sp>
      <p:sp>
        <p:nvSpPr>
          <p:cNvPr id="3" name="Označba mesta vsebine 2">
            <a:extLst>
              <a:ext uri="{FF2B5EF4-FFF2-40B4-BE49-F238E27FC236}">
                <a16:creationId xmlns:a16="http://schemas.microsoft.com/office/drawing/2014/main" id="{CADBDF0B-CB50-4BDE-844D-E6F4CB673BF6}"/>
              </a:ext>
            </a:extLst>
          </p:cNvPr>
          <p:cNvSpPr>
            <a:spLocks noGrp="1"/>
          </p:cNvSpPr>
          <p:nvPr>
            <p:ph idx="1"/>
          </p:nvPr>
        </p:nvSpPr>
        <p:spPr>
          <a:xfrm>
            <a:off x="574787" y="1430172"/>
            <a:ext cx="10515600" cy="4786521"/>
          </a:xfrm>
        </p:spPr>
        <p:txBody>
          <a:bodyPr>
            <a:normAutofit fontScale="25000" lnSpcReduction="20000"/>
          </a:bodyPr>
          <a:lstStyle/>
          <a:p>
            <a:pPr marL="0" indent="0" algn="just">
              <a:lnSpc>
                <a:spcPct val="107000"/>
              </a:lnSpc>
              <a:spcAft>
                <a:spcPts val="8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For my research I used methodology rules for researchers set by Descartes:</a:t>
            </a:r>
          </a:p>
          <a:p>
            <a:pPr marL="342900" lvl="0" indent="-342900" algn="just">
              <a:lnSpc>
                <a:spcPct val="107000"/>
              </a:lnSpc>
              <a:spcAft>
                <a:spcPts val="800"/>
              </a:spcAft>
              <a:buFont typeface="Calibri" panose="020F0502020204030204" pitchFamily="34" charset="0"/>
              <a:buChar char="-"/>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doubt everything and to consider true only that which is unquestionable;</a:t>
            </a:r>
          </a:p>
          <a:p>
            <a:pPr marL="342900" lvl="0" indent="-342900" algn="just">
              <a:lnSpc>
                <a:spcPct val="107000"/>
              </a:lnSpc>
              <a:spcAft>
                <a:spcPts val="800"/>
              </a:spcAft>
              <a:buFont typeface="Calibri" panose="020F0502020204030204" pitchFamily="34" charset="0"/>
              <a:buChar char="-"/>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divide the problem into several simpler parts; </a:t>
            </a:r>
          </a:p>
          <a:p>
            <a:pPr marL="342900" lvl="0" indent="-342900" algn="just">
              <a:lnSpc>
                <a:spcPct val="107000"/>
              </a:lnSpc>
              <a:spcAft>
                <a:spcPts val="800"/>
              </a:spcAft>
              <a:buFont typeface="Calibri" panose="020F0502020204030204" pitchFamily="34" charset="0"/>
              <a:buChar char="-"/>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start with smaller problems and move to more complex ones;</a:t>
            </a:r>
          </a:p>
          <a:p>
            <a:pPr marL="342900" lvl="0" indent="-342900" algn="just">
              <a:lnSpc>
                <a:spcPct val="107000"/>
              </a:lnSpc>
              <a:spcAft>
                <a:spcPts val="800"/>
              </a:spcAft>
              <a:buFont typeface="Calibri" panose="020F0502020204030204" pitchFamily="34" charset="0"/>
              <a:buChar char="-"/>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check several times to see if you have missed anything.   </a:t>
            </a:r>
          </a:p>
          <a:p>
            <a:pPr marL="0" indent="0" algn="just">
              <a:lnSpc>
                <a:spcPct val="107000"/>
              </a:lnSpc>
              <a:spcAft>
                <a:spcPts val="800"/>
              </a:spcAft>
              <a:buNone/>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I doubted all </a:t>
            </a:r>
            <a:r>
              <a:rPr lang="en-US" sz="9600" i="1" dirty="0">
                <a:effectLst/>
                <a:latin typeface="Times New Roman" panose="02020603050405020304" pitchFamily="18" charset="0"/>
                <a:ea typeface="Calibri" panose="020F0502020204030204" pitchFamily="34" charset="0"/>
                <a:cs typeface="Times New Roman" panose="02020603050405020304" pitchFamily="18" charset="0"/>
              </a:rPr>
              <a:t>Kata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explanations. I was as </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British historian K. Jenkins proposed a “disrespectful researcher” of the past and largely violated Japanese Giri’s principle spread and applied between Karate practitioners. </a:t>
            </a:r>
            <a:r>
              <a:rPr lang="en-US" sz="9600" i="1" dirty="0">
                <a:effectLst/>
                <a:latin typeface="Times New Roman" panose="02020603050405020304" pitchFamily="18" charset="0"/>
                <a:ea typeface="Times New Roman" panose="02020603050405020304" pitchFamily="18" charset="0"/>
                <a:cs typeface="Times New Roman" panose="02020603050405020304" pitchFamily="18" charset="0"/>
              </a:rPr>
              <a:t>Giri</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severely limits any and all research because of its limitations (“serving superiors with sacrificial devotion”), Because of </a:t>
            </a:r>
            <a:r>
              <a:rPr lang="en-US" sz="9600" i="1" dirty="0">
                <a:effectLst/>
                <a:latin typeface="Times New Roman" panose="02020603050405020304" pitchFamily="18" charset="0"/>
                <a:ea typeface="Times New Roman" panose="02020603050405020304" pitchFamily="18" charset="0"/>
                <a:cs typeface="Times New Roman" panose="02020603050405020304" pitchFamily="18" charset="0"/>
              </a:rPr>
              <a:t>Giri</a:t>
            </a:r>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it is not polite to ask Japanese masters anything therefore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I could not conduct interviews. No much difference is with western masters.</a:t>
            </a:r>
            <a:endParaRPr lang="en-US" sz="9600" dirty="0"/>
          </a:p>
        </p:txBody>
      </p:sp>
    </p:spTree>
    <p:extLst>
      <p:ext uri="{BB962C8B-B14F-4D97-AF65-F5344CB8AC3E}">
        <p14:creationId xmlns:p14="http://schemas.microsoft.com/office/powerpoint/2010/main" val="196852808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4067</Words>
  <Application>Microsoft Office PowerPoint</Application>
  <PresentationFormat>Širokozaslonsko</PresentationFormat>
  <Paragraphs>120</Paragraphs>
  <Slides>32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32</vt:i4>
      </vt:variant>
    </vt:vector>
  </HeadingPairs>
  <TitlesOfParts>
    <vt:vector size="37" baseType="lpstr">
      <vt:lpstr>Arial</vt:lpstr>
      <vt:lpstr>Calibri</vt:lpstr>
      <vt:lpstr>Calibri Light</vt:lpstr>
      <vt:lpstr>Times New Roman</vt:lpstr>
      <vt:lpstr>Officeova tema</vt:lpstr>
      <vt:lpstr>PhD presentation</vt:lpstr>
      <vt:lpstr>PowerPointova predstavitev</vt:lpstr>
      <vt:lpstr>PowerPointova predstavitev</vt:lpstr>
      <vt:lpstr>PowerPointova predstavitev</vt:lpstr>
      <vt:lpstr>PowerPointova predstavitev</vt:lpstr>
      <vt:lpstr>LITERATURE</vt:lpstr>
      <vt:lpstr>Qi Jiguang                           and his                             Jixiao Xinshu</vt:lpstr>
      <vt:lpstr>Bubishi</vt:lpstr>
      <vt:lpstr>RESEARCH METHODOLOGY</vt:lpstr>
      <vt:lpstr>PowerPointova predstavitev</vt:lpstr>
      <vt:lpstr>PowerPointova predstavitev</vt:lpstr>
      <vt:lpstr>CHINESE PHILOSOPHY - the first foundation for research</vt:lpstr>
      <vt:lpstr>PowerPointova predstavitev</vt:lpstr>
      <vt:lpstr>Sun Tzu most important Chinese philosopher for martial artists</vt:lpstr>
      <vt:lpstr>HISTORY</vt:lpstr>
      <vt:lpstr>Bodhidharma</vt:lpstr>
      <vt:lpstr>Genaral Qi Jiguang and Fang Qiniang</vt:lpstr>
      <vt:lpstr>Okinawa</vt:lpstr>
      <vt:lpstr>Anko Itosu</vt:lpstr>
      <vt:lpstr>Gichin Funakoshi</vt:lpstr>
      <vt:lpstr>Other for my research important my era masters.</vt:lpstr>
      <vt:lpstr>THE FUNDAMENTS FOR KATA UNDERSTANDING</vt:lpstr>
      <vt:lpstr>PowerPointova predstavitev</vt:lpstr>
      <vt:lpstr>Six Kata rules</vt:lpstr>
      <vt:lpstr>HISTORIC OBJECTS AND RELIABLE SOURCES PROVEING THAT KATA ARE MADE FOR SELF-DEFENSE</vt:lpstr>
      <vt:lpstr>Bubishi example</vt:lpstr>
      <vt:lpstr>Explanation</vt:lpstr>
      <vt:lpstr>Jixiao Xinshu Example</vt:lpstr>
      <vt:lpstr>Explanation</vt:lpstr>
      <vt:lpstr>CONCLUSION</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presentation</dc:title>
  <dc:creator>Edo</dc:creator>
  <cp:lastModifiedBy>Edo</cp:lastModifiedBy>
  <cp:revision>43</cp:revision>
  <dcterms:created xsi:type="dcterms:W3CDTF">2022-02-18T18:34:50Z</dcterms:created>
  <dcterms:modified xsi:type="dcterms:W3CDTF">2022-03-06T09:46:02Z</dcterms:modified>
</cp:coreProperties>
</file>